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1" r:id="rId5"/>
    <p:sldId id="277" r:id="rId6"/>
    <p:sldId id="278" r:id="rId7"/>
    <p:sldId id="279" r:id="rId8"/>
    <p:sldId id="280" r:id="rId9"/>
    <p:sldId id="281" r:id="rId10"/>
    <p:sldId id="282" r:id="rId11"/>
    <p:sldId id="283" r:id="rId12"/>
    <p:sldId id="284" r:id="rId13"/>
    <p:sldId id="262" r:id="rId14"/>
    <p:sldId id="263" r:id="rId15"/>
    <p:sldId id="264" r:id="rId16"/>
    <p:sldId id="265" r:id="rId17"/>
    <p:sldId id="266" r:id="rId18"/>
    <p:sldId id="273" r:id="rId19"/>
    <p:sldId id="274" r:id="rId20"/>
    <p:sldId id="275" r:id="rId21"/>
    <p:sldId id="276" r:id="rId22"/>
    <p:sldId id="272" r:id="rId23"/>
  </p:sldIdLst>
  <p:sldSz cx="9144000" cy="5143500" type="screen16x9"/>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3" d="100"/>
          <a:sy n="93" d="100"/>
        </p:scale>
        <p:origin x="726" y="78"/>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597819"/>
            <a:ext cx="7772400" cy="1102519"/>
          </a:xfrm>
        </p:spPr>
        <p:txBody>
          <a:bodyPr/>
          <a:lstStyle/>
          <a:p>
            <a:r>
              <a:rPr lang="ru-RU"/>
              <a:t>Образец заголовка</a:t>
            </a:r>
          </a:p>
        </p:txBody>
      </p:sp>
      <p:sp>
        <p:nvSpPr>
          <p:cNvPr id="3" name="Подзаголовок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B4C71EC6-210F-42DE-9C53-41977AD35B3D}" type="datetimeFigureOut">
              <a:rPr lang="ru-RU" smtClean="0"/>
              <a:t>28.02.2020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28.02.2020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05979"/>
            <a:ext cx="2057400" cy="4388644"/>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05979"/>
            <a:ext cx="6019800" cy="438864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28.02.2020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verTx">
  <p:cSld name="Заголовок и объект над текст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6200" y="91678"/>
            <a:ext cx="7543800" cy="536972"/>
          </a:xfrm>
        </p:spPr>
        <p:txBody>
          <a:bodyPr/>
          <a:lstStyle/>
          <a:p>
            <a:r>
              <a:rPr lang="ru-RU" smtClean="0"/>
              <a:t>Образец заголовка</a:t>
            </a:r>
            <a:endParaRPr lang="ru-RU"/>
          </a:p>
        </p:txBody>
      </p:sp>
      <p:sp>
        <p:nvSpPr>
          <p:cNvPr id="3" name="Объект 2"/>
          <p:cNvSpPr>
            <a:spLocks noGrp="1"/>
          </p:cNvSpPr>
          <p:nvPr>
            <p:ph sz="half" idx="1"/>
          </p:nvPr>
        </p:nvSpPr>
        <p:spPr>
          <a:xfrm>
            <a:off x="457200" y="1289448"/>
            <a:ext cx="8229600" cy="159662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3000375"/>
            <a:ext cx="8229600" cy="1597819"/>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457200" y="4686300"/>
            <a:ext cx="2133600" cy="342900"/>
          </a:xfrm>
        </p:spPr>
        <p:txBody>
          <a:bodyPr/>
          <a:lstStyle>
            <a:lvl1pPr>
              <a:defRPr/>
            </a:lvl1pPr>
          </a:lstStyle>
          <a:p>
            <a:endParaRPr lang="en-US" altLang="en-US"/>
          </a:p>
        </p:txBody>
      </p:sp>
      <p:sp>
        <p:nvSpPr>
          <p:cNvPr id="6" name="Нижний колонтитул 5"/>
          <p:cNvSpPr>
            <a:spLocks noGrp="1"/>
          </p:cNvSpPr>
          <p:nvPr>
            <p:ph type="ftr" sz="quarter" idx="11"/>
          </p:nvPr>
        </p:nvSpPr>
        <p:spPr>
          <a:xfrm>
            <a:off x="3124200" y="4686300"/>
            <a:ext cx="2895600" cy="342900"/>
          </a:xfrm>
        </p:spPr>
        <p:txBody>
          <a:bodyPr/>
          <a:lstStyle>
            <a:lvl1pPr>
              <a:defRPr/>
            </a:lvl1pPr>
          </a:lstStyle>
          <a:p>
            <a:endParaRPr lang="en-US" altLang="en-US"/>
          </a:p>
        </p:txBody>
      </p:sp>
      <p:sp>
        <p:nvSpPr>
          <p:cNvPr id="7" name="Номер слайда 6"/>
          <p:cNvSpPr>
            <a:spLocks noGrp="1"/>
          </p:cNvSpPr>
          <p:nvPr>
            <p:ph type="sldNum" sz="quarter" idx="12"/>
          </p:nvPr>
        </p:nvSpPr>
        <p:spPr>
          <a:xfrm>
            <a:off x="6553200" y="4686300"/>
            <a:ext cx="2133600" cy="342900"/>
          </a:xfrm>
        </p:spPr>
        <p:txBody>
          <a:bodyPr/>
          <a:lstStyle>
            <a:lvl1pPr>
              <a:defRPr/>
            </a:lvl1pPr>
          </a:lstStyle>
          <a:p>
            <a:fld id="{25772D01-BAA1-476F-986A-5CC3A99EE562}" type="slidenum">
              <a:rPr lang="en-US" altLang="en-US"/>
              <a:pPr/>
              <a:t>‹#›</a:t>
            </a:fld>
            <a:endParaRPr lang="en-US" altLang="en-US"/>
          </a:p>
        </p:txBody>
      </p:sp>
    </p:spTree>
    <p:extLst>
      <p:ext uri="{BB962C8B-B14F-4D97-AF65-F5344CB8AC3E}">
        <p14:creationId xmlns:p14="http://schemas.microsoft.com/office/powerpoint/2010/main" val="2462772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28.02.2020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3305176"/>
            <a:ext cx="7772400" cy="1021556"/>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28.02.2020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B4C71EC6-210F-42DE-9C53-41977AD35B3D}" type="datetimeFigureOut">
              <a:rPr lang="ru-RU" smtClean="0"/>
              <a:t>28.02.2020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B4C71EC6-210F-42DE-9C53-41977AD35B3D}" type="datetimeFigureOut">
              <a:rPr lang="ru-RU" smtClean="0"/>
              <a:t>28.02.2020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B4C71EC6-210F-42DE-9C53-41977AD35B3D}" type="datetimeFigureOut">
              <a:rPr lang="ru-RU" smtClean="0"/>
              <a:t>28.02.2020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28.02.2020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1" y="204787"/>
            <a:ext cx="3008313" cy="871538"/>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28.02.2020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3600450"/>
            <a:ext cx="5486400" cy="425054"/>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28.02.2020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28.02.2020</a:t>
            </a:fld>
            <a:endParaRPr lang="ru-RU"/>
          </a:p>
        </p:txBody>
      </p:sp>
      <p:sp>
        <p:nvSpPr>
          <p:cNvPr id="5" name="Нижний колонтитул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14245" y="357504"/>
            <a:ext cx="6707088" cy="857250"/>
          </a:xfrm>
        </p:spPr>
        <p:txBody>
          <a:bodyPr>
            <a:normAutofit fontScale="90000"/>
          </a:bodyPr>
          <a:lstStyle/>
          <a:p>
            <a:pPr algn="l"/>
            <a:r>
              <a:rPr lang="en-US" sz="3200" b="1" dirty="0" smtClean="0"/>
              <a:t>AL-FARABI KAZAKH NATIONAL UNIVERSITY</a:t>
            </a:r>
            <a:endParaRPr lang="ru-RU" sz="3200" b="1" dirty="0"/>
          </a:p>
        </p:txBody>
      </p:sp>
      <p:sp>
        <p:nvSpPr>
          <p:cNvPr id="4" name="TextBox 3"/>
          <p:cNvSpPr txBox="1"/>
          <p:nvPr/>
        </p:nvSpPr>
        <p:spPr>
          <a:xfrm>
            <a:off x="2195736" y="1335219"/>
            <a:ext cx="6480720" cy="954107"/>
          </a:xfrm>
          <a:prstGeom prst="rect">
            <a:avLst/>
          </a:prstGeom>
          <a:solidFill>
            <a:schemeClr val="bg1"/>
          </a:solidFill>
        </p:spPr>
        <p:txBody>
          <a:bodyPr wrap="square" rtlCol="0">
            <a:spAutoFit/>
          </a:bodyPr>
          <a:lstStyle/>
          <a:p>
            <a:r>
              <a:rPr lang="en-US" sz="2800" b="1" dirty="0" smtClean="0">
                <a:latin typeface="Arial" panose="020B0604020202020204" pitchFamily="34" charset="0"/>
              </a:rPr>
              <a:t>Department of political science and political technologies</a:t>
            </a:r>
            <a:r>
              <a:rPr lang="ru-RU" sz="2800" b="1" dirty="0" smtClean="0">
                <a:latin typeface="Arial" panose="020B0604020202020204" pitchFamily="34" charset="0"/>
              </a:rPr>
              <a:t> </a:t>
            </a:r>
            <a:endParaRPr lang="ru-RU" sz="2800" b="1" dirty="0">
              <a:latin typeface="Arial" panose="020B0604020202020204" pitchFamily="34" charset="0"/>
            </a:endParaRPr>
          </a:p>
        </p:txBody>
      </p:sp>
      <p:sp>
        <p:nvSpPr>
          <p:cNvPr id="5" name="TextBox 4"/>
          <p:cNvSpPr txBox="1"/>
          <p:nvPr/>
        </p:nvSpPr>
        <p:spPr>
          <a:xfrm>
            <a:off x="2195736" y="2453938"/>
            <a:ext cx="6624736" cy="954107"/>
          </a:xfrm>
          <a:prstGeom prst="rect">
            <a:avLst/>
          </a:prstGeom>
          <a:noFill/>
        </p:spPr>
        <p:txBody>
          <a:bodyPr wrap="square" rtlCol="0">
            <a:spAutoFit/>
          </a:bodyPr>
          <a:lstStyle/>
          <a:p>
            <a:r>
              <a:rPr lang="en-US" sz="2800" b="1" dirty="0"/>
              <a:t>Globalization and Development of the Modern World</a:t>
            </a:r>
            <a:endParaRPr lang="ru-RU" sz="2800" b="1" dirty="0">
              <a:latin typeface="Arial" panose="020B0604020202020204" pitchFamily="34" charset="0"/>
            </a:endParaRPr>
          </a:p>
        </p:txBody>
      </p:sp>
      <p:sp>
        <p:nvSpPr>
          <p:cNvPr id="6" name="TextBox 5"/>
          <p:cNvSpPr txBox="1"/>
          <p:nvPr/>
        </p:nvSpPr>
        <p:spPr>
          <a:xfrm>
            <a:off x="2339752" y="3449546"/>
            <a:ext cx="3240360" cy="830997"/>
          </a:xfrm>
          <a:prstGeom prst="rect">
            <a:avLst/>
          </a:prstGeom>
          <a:noFill/>
        </p:spPr>
        <p:txBody>
          <a:bodyPr wrap="square" rtlCol="0">
            <a:spAutoFit/>
          </a:bodyPr>
          <a:lstStyle/>
          <a:p>
            <a:r>
              <a:rPr lang="" sz="2400" b="1" dirty="0" smtClean="0">
                <a:latin typeface="Arial" panose="020B0604020202020204" pitchFamily="34" charset="0"/>
              </a:rPr>
              <a:t>Abzhapparova A.A.</a:t>
            </a:r>
            <a:endParaRPr lang="" sz="2400" b="1" dirty="0">
              <a:latin typeface="Arial" panose="020B0604020202020204" pitchFamily="34" charset="0"/>
            </a:endParaRPr>
          </a:p>
          <a:p>
            <a:r>
              <a:rPr lang="en-US" sz="2400" b="1" dirty="0" smtClean="0">
                <a:latin typeface="Arial" panose="020B0604020202020204" pitchFamily="34" charset="0"/>
              </a:rPr>
              <a:t>Senior lecturer</a:t>
            </a:r>
            <a:endParaRPr lang="ru-RU" sz="2400" b="1" dirty="0">
              <a:latin typeface="Arial" panose="020B0604020202020204" pitchFamily="34" charset="0"/>
            </a:endParaRP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37630492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701" name="Rectangle 5"/>
          <p:cNvSpPr>
            <a:spLocks noGrp="1" noChangeArrowheads="1"/>
          </p:cNvSpPr>
          <p:nvPr>
            <p:ph type="title"/>
          </p:nvPr>
        </p:nvSpPr>
        <p:spPr/>
        <p:txBody>
          <a:bodyPr/>
          <a:lstStyle/>
          <a:p>
            <a:r>
              <a:rPr lang="en-US" altLang="ru-RU" dirty="0" smtClean="0"/>
              <a:t>GPGs </a:t>
            </a:r>
            <a:r>
              <a:rPr lang="en-US" altLang="ru-RU" dirty="0"/>
              <a:t>are under-delivered </a:t>
            </a:r>
          </a:p>
        </p:txBody>
      </p:sp>
      <p:sp>
        <p:nvSpPr>
          <p:cNvPr id="285702" name="Rectangle 6"/>
          <p:cNvSpPr>
            <a:spLocks noGrp="1" noChangeArrowheads="1"/>
          </p:cNvSpPr>
          <p:nvPr>
            <p:ph type="body" idx="1"/>
          </p:nvPr>
        </p:nvSpPr>
        <p:spPr/>
        <p:txBody>
          <a:bodyPr>
            <a:normAutofit fontScale="92500" lnSpcReduction="20000"/>
          </a:bodyPr>
          <a:lstStyle/>
          <a:p>
            <a:r>
              <a:rPr lang="en-US" altLang="ru-RU"/>
              <a:t>Institutional arrangements are unclear;</a:t>
            </a:r>
          </a:p>
          <a:p>
            <a:endParaRPr lang="en-US" altLang="ru-RU"/>
          </a:p>
          <a:p>
            <a:r>
              <a:rPr lang="en-US" altLang="ru-RU"/>
              <a:t>Cross-border externalities can discourage provision of GPGs;</a:t>
            </a:r>
          </a:p>
          <a:p>
            <a:endParaRPr lang="en-US" altLang="ru-RU"/>
          </a:p>
          <a:p>
            <a:r>
              <a:rPr lang="en-US" altLang="ru-RU"/>
              <a:t>Policy making is typically at national level; International cooperation is difficult to negotiate and implement.</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01204"/>
            <a:ext cx="1214607" cy="1098947"/>
          </a:xfrm>
          <a:prstGeom prst="rect">
            <a:avLst/>
          </a:prstGeom>
        </p:spPr>
      </p:pic>
    </p:spTree>
    <p:extLst>
      <p:ext uri="{BB962C8B-B14F-4D97-AF65-F5344CB8AC3E}">
        <p14:creationId xmlns:p14="http://schemas.microsoft.com/office/powerpoint/2010/main" val="448324298"/>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1" name="Rectangle 5"/>
          <p:cNvSpPr>
            <a:spLocks noGrp="1" noChangeArrowheads="1"/>
          </p:cNvSpPr>
          <p:nvPr>
            <p:ph type="title"/>
          </p:nvPr>
        </p:nvSpPr>
        <p:spPr/>
        <p:txBody>
          <a:bodyPr/>
          <a:lstStyle/>
          <a:p>
            <a:r>
              <a:rPr lang="en-US" altLang="ru-RU" dirty="0"/>
              <a:t> </a:t>
            </a:r>
            <a:r>
              <a:rPr lang="en-US" altLang="ru-RU" dirty="0" smtClean="0"/>
              <a:t> </a:t>
            </a:r>
            <a:r>
              <a:rPr lang="en-US" altLang="ru-RU" dirty="0"/>
              <a:t>Institutions delivering GPGs</a:t>
            </a:r>
          </a:p>
        </p:txBody>
      </p:sp>
      <p:sp>
        <p:nvSpPr>
          <p:cNvPr id="14342" name="Rectangle 6"/>
          <p:cNvSpPr>
            <a:spLocks noGrp="1" noChangeArrowheads="1"/>
          </p:cNvSpPr>
          <p:nvPr>
            <p:ph type="body" idx="1"/>
          </p:nvPr>
        </p:nvSpPr>
        <p:spPr/>
        <p:txBody>
          <a:bodyPr>
            <a:normAutofit fontScale="85000" lnSpcReduction="20000"/>
          </a:bodyPr>
          <a:lstStyle/>
          <a:p>
            <a:r>
              <a:rPr lang="en-US" altLang="ru-RU"/>
              <a:t>Countries</a:t>
            </a:r>
          </a:p>
          <a:p>
            <a:endParaRPr lang="en-US" altLang="ru-RU"/>
          </a:p>
          <a:p>
            <a:r>
              <a:rPr lang="en-US" altLang="ru-RU"/>
              <a:t>The United Nations</a:t>
            </a:r>
          </a:p>
          <a:p>
            <a:endParaRPr lang="en-US" altLang="ru-RU"/>
          </a:p>
          <a:p>
            <a:r>
              <a:rPr lang="en-US" altLang="ru-RU"/>
              <a:t>Multilateral development agencies, including the World Bank</a:t>
            </a:r>
          </a:p>
          <a:p>
            <a:endParaRPr lang="en-US" altLang="ru-RU"/>
          </a:p>
          <a:p>
            <a:r>
              <a:rPr lang="en-US" altLang="ru-RU"/>
              <a:t>Regional Institutions</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32743"/>
            <a:ext cx="1214607" cy="1098947"/>
          </a:xfrm>
          <a:prstGeom prst="rect">
            <a:avLst/>
          </a:prstGeom>
        </p:spPr>
      </p:pic>
    </p:spTree>
    <p:extLst>
      <p:ext uri="{BB962C8B-B14F-4D97-AF65-F5344CB8AC3E}">
        <p14:creationId xmlns:p14="http://schemas.microsoft.com/office/powerpoint/2010/main" val="358377491"/>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8" name="Rectangle 4"/>
          <p:cNvSpPr>
            <a:spLocks noGrp="1" noChangeArrowheads="1"/>
          </p:cNvSpPr>
          <p:nvPr>
            <p:ph type="title"/>
          </p:nvPr>
        </p:nvSpPr>
        <p:spPr/>
        <p:txBody>
          <a:bodyPr/>
          <a:lstStyle/>
          <a:p>
            <a:r>
              <a:rPr lang="en-US" altLang="ru-RU" dirty="0"/>
              <a:t> </a:t>
            </a:r>
            <a:r>
              <a:rPr lang="en-US" altLang="ru-RU" dirty="0" smtClean="0"/>
              <a:t>  </a:t>
            </a:r>
            <a:r>
              <a:rPr lang="en-US" altLang="ru-RU" dirty="0"/>
              <a:t>International Cooperation</a:t>
            </a:r>
          </a:p>
        </p:txBody>
      </p:sp>
      <p:sp>
        <p:nvSpPr>
          <p:cNvPr id="287749" name="Rectangle 5"/>
          <p:cNvSpPr>
            <a:spLocks noGrp="1" noChangeArrowheads="1"/>
          </p:cNvSpPr>
          <p:nvPr>
            <p:ph type="body" idx="1"/>
          </p:nvPr>
        </p:nvSpPr>
        <p:spPr/>
        <p:txBody>
          <a:bodyPr>
            <a:normAutofit fontScale="92500" lnSpcReduction="20000"/>
          </a:bodyPr>
          <a:lstStyle/>
          <a:p>
            <a:r>
              <a:rPr lang="en-US" altLang="ru-RU" dirty="0"/>
              <a:t>State-centric policy making and GPG deficit necessitate international cooperation;</a:t>
            </a:r>
          </a:p>
          <a:p>
            <a:endParaRPr lang="en-US" altLang="ru-RU" dirty="0"/>
          </a:p>
          <a:p>
            <a:r>
              <a:rPr lang="en-US" altLang="ru-RU" dirty="0"/>
              <a:t>Cooperation can be in the form of international laws, agreements, and protocols;</a:t>
            </a:r>
          </a:p>
          <a:p>
            <a:endParaRPr lang="en-US" altLang="ru-RU" dirty="0"/>
          </a:p>
          <a:p>
            <a:r>
              <a:rPr lang="en-US" altLang="ru-RU" dirty="0"/>
              <a:t>Such cooperation can be difficult to obtain and its objectives even harder to implement.</a:t>
            </a:r>
          </a:p>
          <a:p>
            <a:endParaRPr lang="en-US" altLang="ru-RU"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32743"/>
            <a:ext cx="1214607" cy="1098947"/>
          </a:xfrm>
          <a:prstGeom prst="rect">
            <a:avLst/>
          </a:prstGeom>
        </p:spPr>
      </p:pic>
    </p:spTree>
    <p:extLst>
      <p:ext uri="{BB962C8B-B14F-4D97-AF65-F5344CB8AC3E}">
        <p14:creationId xmlns:p14="http://schemas.microsoft.com/office/powerpoint/2010/main" val="1069274408"/>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51720" y="205979"/>
            <a:ext cx="6635080" cy="857250"/>
          </a:xfrm>
        </p:spPr>
        <p:txBody>
          <a:bodyPr>
            <a:normAutofit fontScale="90000"/>
          </a:bodyPr>
          <a:lstStyle/>
          <a:p>
            <a:r>
              <a:rPr lang="en-US" sz="2800" dirty="0">
                <a:latin typeface="Arial" panose="020B0604020202020204" pitchFamily="34" charset="0"/>
                <a:cs typeface="Arial" panose="020B0604020202020204" pitchFamily="34" charset="0"/>
              </a:rPr>
              <a:t>Prerequisites for the formation of a global</a:t>
            </a:r>
            <a:r>
              <a:rPr lang="ru-RU" sz="2800" dirty="0">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governance system</a:t>
            </a:r>
            <a:endParaRPr lang="en-US" sz="2800" b="1"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graphicFrame>
        <p:nvGraphicFramePr>
          <p:cNvPr id="7" name="Таблица 6"/>
          <p:cNvGraphicFramePr>
            <a:graphicFrameLocks noGrp="1"/>
          </p:cNvGraphicFramePr>
          <p:nvPr>
            <p:extLst>
              <p:ext uri="{D42A27DB-BD31-4B8C-83A1-F6EECF244321}">
                <p14:modId xmlns:p14="http://schemas.microsoft.com/office/powerpoint/2010/main" val="436494042"/>
              </p:ext>
            </p:extLst>
          </p:nvPr>
        </p:nvGraphicFramePr>
        <p:xfrm>
          <a:off x="1907704" y="1275606"/>
          <a:ext cx="6984776" cy="3535680"/>
        </p:xfrm>
        <a:graphic>
          <a:graphicData uri="http://schemas.openxmlformats.org/drawingml/2006/table">
            <a:tbl>
              <a:tblPr firstRow="1" bandRow="1">
                <a:tableStyleId>{5C22544A-7EE6-4342-B048-85BDC9FD1C3A}</a:tableStyleId>
              </a:tblPr>
              <a:tblGrid>
                <a:gridCol w="3492388"/>
                <a:gridCol w="3492388"/>
              </a:tblGrid>
              <a:tr h="370840">
                <a:tc>
                  <a:txBody>
                    <a:bodyPr/>
                    <a:lstStyle/>
                    <a:p>
                      <a:pPr algn="ctr"/>
                      <a:r>
                        <a:rPr lang="en-US" sz="2200" b="0" i="0" u="none" strike="noStrike" kern="1200" dirty="0" smtClean="0">
                          <a:solidFill>
                            <a:schemeClr val="bg1"/>
                          </a:solidFill>
                          <a:effectLst/>
                          <a:latin typeface="Arial" panose="020B0604020202020204" pitchFamily="34" charset="0"/>
                          <a:ea typeface="+mn-ea"/>
                          <a:cs typeface="Arial" panose="020B0604020202020204" pitchFamily="34" charset="0"/>
                        </a:rPr>
                        <a:t>SUBJECTIVE (ideological and worldview)</a:t>
                      </a:r>
                      <a:endParaRPr lang="ru-RU" sz="2200" dirty="0">
                        <a:solidFill>
                          <a:schemeClr val="bg1"/>
                        </a:solidFill>
                        <a:latin typeface="Arial" panose="020B0604020202020204" pitchFamily="34" charset="0"/>
                        <a:cs typeface="Arial" panose="020B0604020202020204" pitchFamily="34" charset="0"/>
                      </a:endParaRPr>
                    </a:p>
                  </a:txBody>
                  <a:tcPr/>
                </a:tc>
                <a:tc>
                  <a:txBody>
                    <a:bodyPr/>
                    <a:lstStyle/>
                    <a:p>
                      <a:pPr algn="ctr"/>
                      <a:r>
                        <a:rPr lang="en-US" sz="2200" b="0" i="0" u="none" strike="noStrike" kern="1200" dirty="0" smtClean="0">
                          <a:solidFill>
                            <a:schemeClr val="bg1"/>
                          </a:solidFill>
                          <a:effectLst/>
                          <a:latin typeface="Arial" panose="020B0604020202020204" pitchFamily="34" charset="0"/>
                          <a:ea typeface="+mn-ea"/>
                          <a:cs typeface="Arial" panose="020B0604020202020204" pitchFamily="34" charset="0"/>
                        </a:rPr>
                        <a:t>OBJECTIVE</a:t>
                      </a:r>
                      <a:endParaRPr lang="ru-RU" sz="2200" dirty="0">
                        <a:solidFill>
                          <a:schemeClr val="bg1"/>
                        </a:solidFill>
                        <a:latin typeface="Arial" panose="020B0604020202020204" pitchFamily="34" charset="0"/>
                        <a:cs typeface="Arial" panose="020B0604020202020204" pitchFamily="34" charset="0"/>
                      </a:endParaRPr>
                    </a:p>
                  </a:txBody>
                  <a:tcPr/>
                </a:tc>
              </a:tr>
              <a:tr h="370840">
                <a:tc>
                  <a:txBody>
                    <a:bodyPr/>
                    <a:lstStyle/>
                    <a:p>
                      <a:r>
                        <a:rPr lang="en-US" sz="2200" b="0" i="0" u="none" strike="noStrike" kern="1200" dirty="0" smtClean="0">
                          <a:solidFill>
                            <a:schemeClr val="dk1"/>
                          </a:solidFill>
                          <a:effectLst/>
                          <a:latin typeface="Arial" panose="020B0604020202020204" pitchFamily="34" charset="0"/>
                          <a:ea typeface="+mn-ea"/>
                          <a:cs typeface="Arial" panose="020B0604020202020204" pitchFamily="34" charset="0"/>
                        </a:rPr>
                        <a:t>ideas of the unity of mankind,</a:t>
                      </a:r>
                      <a:r>
                        <a:rPr lang="en-US" sz="2200" dirty="0" smtClean="0">
                          <a:latin typeface="Arial" panose="020B0604020202020204" pitchFamily="34" charset="0"/>
                          <a:cs typeface="Arial" panose="020B0604020202020204" pitchFamily="34" charset="0"/>
                        </a:rPr>
                        <a:t/>
                      </a:r>
                      <a:br>
                        <a:rPr lang="en-US" sz="2200" dirty="0" smtClean="0">
                          <a:latin typeface="Arial" panose="020B0604020202020204" pitchFamily="34" charset="0"/>
                          <a:cs typeface="Arial" panose="020B0604020202020204" pitchFamily="34" charset="0"/>
                        </a:rPr>
                      </a:br>
                      <a:r>
                        <a:rPr lang="en-US" sz="2200" b="0" i="0" u="none" strike="noStrike" kern="1200" dirty="0" smtClean="0">
                          <a:solidFill>
                            <a:schemeClr val="dk1"/>
                          </a:solidFill>
                          <a:effectLst/>
                          <a:latin typeface="Arial" panose="020B0604020202020204" pitchFamily="34" charset="0"/>
                          <a:ea typeface="+mn-ea"/>
                          <a:cs typeface="Arial" panose="020B0604020202020204" pitchFamily="34" charset="0"/>
                        </a:rPr>
                        <a:t>“Universal civilization”,</a:t>
                      </a:r>
                      <a:r>
                        <a:rPr lang="en-US" sz="2200" dirty="0" smtClean="0">
                          <a:latin typeface="Arial" panose="020B0604020202020204" pitchFamily="34" charset="0"/>
                          <a:cs typeface="Arial" panose="020B0604020202020204" pitchFamily="34" charset="0"/>
                        </a:rPr>
                        <a:t/>
                      </a:r>
                      <a:br>
                        <a:rPr lang="en-US" sz="2200" dirty="0" smtClean="0">
                          <a:latin typeface="Arial" panose="020B0604020202020204" pitchFamily="34" charset="0"/>
                          <a:cs typeface="Arial" panose="020B0604020202020204" pitchFamily="34" charset="0"/>
                        </a:rPr>
                      </a:br>
                      <a:r>
                        <a:rPr lang="en-US" sz="2200" b="0" i="0" u="none" strike="noStrike" kern="1200" dirty="0" smtClean="0">
                          <a:solidFill>
                            <a:schemeClr val="dk1"/>
                          </a:solidFill>
                          <a:effectLst/>
                          <a:latin typeface="Arial" panose="020B0604020202020204" pitchFamily="34" charset="0"/>
                          <a:ea typeface="+mn-ea"/>
                          <a:cs typeface="Arial" panose="020B0604020202020204" pitchFamily="34" charset="0"/>
                        </a:rPr>
                        <a:t>cosmopolitan and </a:t>
                      </a:r>
                      <a:r>
                        <a:rPr lang="en-US" sz="2200" b="0" i="0" u="none" strike="noStrike" kern="1200" dirty="0" err="1" smtClean="0">
                          <a:solidFill>
                            <a:schemeClr val="dk1"/>
                          </a:solidFill>
                          <a:effectLst/>
                          <a:latin typeface="Arial" panose="020B0604020202020204" pitchFamily="34" charset="0"/>
                          <a:ea typeface="+mn-ea"/>
                          <a:cs typeface="Arial" panose="020B0604020202020204" pitchFamily="34" charset="0"/>
                        </a:rPr>
                        <a:t>mondialist</a:t>
                      </a:r>
                      <a:r>
                        <a:rPr lang="en-US" sz="2200" b="0" i="0" u="none" strike="noStrike" kern="1200" dirty="0" smtClean="0">
                          <a:solidFill>
                            <a:schemeClr val="dk1"/>
                          </a:solidFill>
                          <a:effectLst/>
                          <a:latin typeface="Arial" panose="020B0604020202020204" pitchFamily="34" charset="0"/>
                          <a:ea typeface="+mn-ea"/>
                          <a:cs typeface="Arial" panose="020B0604020202020204" pitchFamily="34" charset="0"/>
                        </a:rPr>
                        <a:t> ideas,</a:t>
                      </a:r>
                      <a:r>
                        <a:rPr lang="en-US" sz="2200" dirty="0" smtClean="0">
                          <a:latin typeface="Arial" panose="020B0604020202020204" pitchFamily="34" charset="0"/>
                          <a:cs typeface="Arial" panose="020B0604020202020204" pitchFamily="34" charset="0"/>
                        </a:rPr>
                        <a:t/>
                      </a:r>
                      <a:br>
                        <a:rPr lang="en-US" sz="2200" dirty="0" smtClean="0">
                          <a:latin typeface="Arial" panose="020B0604020202020204" pitchFamily="34" charset="0"/>
                          <a:cs typeface="Arial" panose="020B0604020202020204" pitchFamily="34" charset="0"/>
                        </a:rPr>
                      </a:br>
                      <a:r>
                        <a:rPr lang="en-US" sz="2200" b="0" i="0" u="none" strike="noStrike" kern="1200" dirty="0" err="1" smtClean="0">
                          <a:solidFill>
                            <a:schemeClr val="dk1"/>
                          </a:solidFill>
                          <a:effectLst/>
                          <a:latin typeface="Arial" panose="020B0604020202020204" pitchFamily="34" charset="0"/>
                          <a:ea typeface="+mn-ea"/>
                          <a:cs typeface="Arial" panose="020B0604020202020204" pitchFamily="34" charset="0"/>
                        </a:rPr>
                        <a:t>ecologism</a:t>
                      </a:r>
                      <a:r>
                        <a:rPr lang="en-US" sz="2200" b="0" i="0" u="none" strike="noStrike" kern="1200" dirty="0" smtClean="0">
                          <a:solidFill>
                            <a:schemeClr val="dk1"/>
                          </a:solidFill>
                          <a:effectLst/>
                          <a:latin typeface="Arial" panose="020B0604020202020204" pitchFamily="34" charset="0"/>
                          <a:ea typeface="+mn-ea"/>
                          <a:cs typeface="Arial" panose="020B0604020202020204" pitchFamily="34" charset="0"/>
                        </a:rPr>
                        <a:t> cosmism</a:t>
                      </a:r>
                      <a:endParaRPr lang="ru-RU" sz="2200" dirty="0">
                        <a:latin typeface="Arial" panose="020B0604020202020204" pitchFamily="34" charset="0"/>
                        <a:cs typeface="Arial" panose="020B0604020202020204" pitchFamily="34" charset="0"/>
                      </a:endParaRPr>
                    </a:p>
                  </a:txBody>
                  <a:tcPr/>
                </a:tc>
                <a:tc>
                  <a:txBody>
                    <a:bodyPr/>
                    <a:lstStyle/>
                    <a:p>
                      <a:r>
                        <a:rPr lang="en-US" sz="2200" b="0" i="0" u="none" strike="noStrike" kern="1200" dirty="0" smtClean="0">
                          <a:solidFill>
                            <a:schemeClr val="dk1"/>
                          </a:solidFill>
                          <a:effectLst/>
                          <a:latin typeface="Arial" panose="020B0604020202020204" pitchFamily="34" charset="0"/>
                          <a:ea typeface="+mn-ea"/>
                          <a:cs typeface="Arial" panose="020B0604020202020204" pitchFamily="34" charset="0"/>
                        </a:rPr>
                        <a:t>globalization and aggravation of global problems of our time, including the problem of ensuring international security and preventing the danger of world thermonuclear war.</a:t>
                      </a:r>
                      <a:endParaRPr lang="ru-RU" sz="2200" dirty="0">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40872185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23728" y="-92546"/>
            <a:ext cx="6563072" cy="1235497"/>
          </a:xfrm>
        </p:spPr>
        <p:txBody>
          <a:bodyPr>
            <a:noAutofit/>
          </a:bodyPr>
          <a:lstStyle/>
          <a:p>
            <a:r>
              <a:rPr lang="ru-RU" sz="1050" dirty="0">
                <a:latin typeface="Arial" panose="020B0604020202020204" pitchFamily="34" charset="0"/>
                <a:cs typeface="Arial" panose="020B0604020202020204" pitchFamily="34" charset="0"/>
              </a:rPr>
              <a:t/>
            </a:r>
            <a:br>
              <a:rPr lang="ru-RU" sz="1050" dirty="0">
                <a:latin typeface="Arial" panose="020B0604020202020204" pitchFamily="34" charset="0"/>
                <a:cs typeface="Arial" panose="020B0604020202020204" pitchFamily="34" charset="0"/>
              </a:rPr>
            </a:br>
            <a:r>
              <a:rPr lang="en-US" sz="2400" b="1" dirty="0">
                <a:latin typeface="Arial" panose="020B0604020202020204" pitchFamily="34" charset="0"/>
                <a:cs typeface="Arial" panose="020B0604020202020204" pitchFamily="34" charset="0"/>
              </a:rPr>
              <a:t>The concept of global political governance</a:t>
            </a:r>
            <a:endParaRPr lang="en-US" sz="2400" b="1" dirty="0" smtClean="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1766500" y="1275606"/>
            <a:ext cx="7197987" cy="3394472"/>
          </a:xfrm>
        </p:spPr>
        <p:txBody>
          <a:bodyPr>
            <a:noAutofit/>
          </a:bodyPr>
          <a:lstStyle/>
          <a:p>
            <a:r>
              <a:rPr lang="en-US" sz="2400" dirty="0">
                <a:latin typeface="Arial" panose="020B0604020202020204" pitchFamily="34" charset="0"/>
                <a:cs typeface="Arial" panose="020B0604020202020204" pitchFamily="34" charset="0"/>
              </a:rPr>
              <a:t>purposeful worldwide activity of the subject of management on the basis of legitimate authority or on its own initiative on behalf of and in the interests of all mankind</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32124588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67744" y="195486"/>
            <a:ext cx="6635080" cy="857250"/>
          </a:xfrm>
        </p:spPr>
        <p:txBody>
          <a:bodyPr>
            <a:noAutofit/>
          </a:bodyPr>
          <a:lstStyle/>
          <a:p>
            <a:r>
              <a:rPr lang="ru-RU" sz="2400" b="1" dirty="0">
                <a:latin typeface="Arial" panose="020B0604020202020204" pitchFamily="34" charset="0"/>
                <a:cs typeface="Arial" panose="020B0604020202020204" pitchFamily="34" charset="0"/>
              </a:rPr>
              <a:t/>
            </a:r>
            <a:br>
              <a:rPr lang="ru-RU" sz="2400" b="1" dirty="0">
                <a:latin typeface="Arial" panose="020B0604020202020204" pitchFamily="34" charset="0"/>
                <a:cs typeface="Arial" panose="020B0604020202020204" pitchFamily="34" charset="0"/>
              </a:rPr>
            </a:br>
            <a:r>
              <a:rPr lang="en-US" sz="2400" b="1" dirty="0">
                <a:latin typeface="Arial" panose="020B0604020202020204" pitchFamily="34" charset="0"/>
                <a:cs typeface="Arial" panose="020B0604020202020204" pitchFamily="34" charset="0"/>
              </a:rPr>
              <a:t>The concept of global political governance</a:t>
            </a:r>
            <a:endParaRPr lang="ru-RU" sz="24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1655676" y="1319956"/>
            <a:ext cx="7247148" cy="3802732"/>
          </a:xfrm>
        </p:spPr>
        <p:txBody>
          <a:bodyPr>
            <a:noAutofit/>
          </a:bodyPr>
          <a:lstStyle/>
          <a:p>
            <a:pPr marL="0" indent="0">
              <a:buNone/>
            </a:pPr>
            <a:r>
              <a:rPr lang="en-US" sz="2400" dirty="0" smtClean="0">
                <a:latin typeface="Arial" panose="020B0604020202020204" pitchFamily="34" charset="0"/>
                <a:cs typeface="Arial" panose="020B0604020202020204" pitchFamily="34" charset="0"/>
              </a:rPr>
              <a:t>A</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Najam</a:t>
            </a:r>
            <a:r>
              <a:rPr lang="en-US" sz="2400" dirty="0">
                <a:latin typeface="Arial" panose="020B0604020202020204" pitchFamily="34" charset="0"/>
                <a:cs typeface="Arial" panose="020B0604020202020204" pitchFamily="34" charset="0"/>
              </a:rPr>
              <a:t>, professor at Boston University: “managing global processes in the absence of global government.” It is quite fair, if we keep in mind the distinction between the terms "government" and "management</a:t>
            </a:r>
            <a:r>
              <a:rPr lang="en-US" sz="2400" dirty="0" smtClean="0">
                <a:latin typeface="Arial" panose="020B0604020202020204" pitchFamily="34" charset="0"/>
                <a:cs typeface="Arial" panose="020B0604020202020204" pitchFamily="34" charset="0"/>
              </a:rPr>
              <a:t>".</a:t>
            </a:r>
          </a:p>
          <a:p>
            <a:pPr marL="0" indent="0">
              <a:buNone/>
            </a:pPr>
            <a:r>
              <a:rPr lang="en-US" sz="2400" dirty="0" smtClean="0">
                <a:latin typeface="Arial" panose="020B0604020202020204" pitchFamily="34" charset="0"/>
                <a:cs typeface="Arial" panose="020B0604020202020204" pitchFamily="34" charset="0"/>
              </a:rPr>
              <a:t>T</a:t>
            </a:r>
            <a:r>
              <a:rPr lang="en-US" sz="2400" dirty="0">
                <a:latin typeface="Arial" panose="020B0604020202020204" pitchFamily="34" charset="0"/>
                <a:cs typeface="Arial" panose="020B0604020202020204" pitchFamily="34" charset="0"/>
              </a:rPr>
              <a:t>. Weiss: collective efforts to detect, further study or solve world problems that go beyond the possibilities of solving them at the state level.</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11985324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23728" y="202332"/>
            <a:ext cx="6573416" cy="857250"/>
          </a:xfrm>
        </p:spPr>
        <p:txBody>
          <a:bodyPr>
            <a:noAutofit/>
          </a:bodyPr>
          <a:lstStyle/>
          <a:p>
            <a:r>
              <a:rPr lang="ru-RU" sz="2400" dirty="0">
                <a:latin typeface="Arial" panose="020B0604020202020204" pitchFamily="34" charset="0"/>
                <a:cs typeface="Arial" panose="020B0604020202020204" pitchFamily="34" charset="0"/>
              </a:rPr>
              <a:t/>
            </a:r>
            <a:br>
              <a:rPr lang="ru-RU" sz="2400" dirty="0">
                <a:latin typeface="Arial" panose="020B0604020202020204" pitchFamily="34" charset="0"/>
                <a:cs typeface="Arial" panose="020B0604020202020204" pitchFamily="34" charset="0"/>
              </a:rPr>
            </a:br>
            <a:r>
              <a:rPr lang="en-US" sz="2400" b="1" dirty="0">
                <a:latin typeface="Arial" panose="020B0604020202020204" pitchFamily="34" charset="0"/>
                <a:cs typeface="Arial" panose="020B0604020202020204" pitchFamily="34" charset="0"/>
              </a:rPr>
              <a:t>The concept of global political governance</a:t>
            </a:r>
            <a:r>
              <a:rPr lang="en-US" sz="2400" b="1" dirty="0" smtClean="0">
                <a:latin typeface="Arial" panose="020B0604020202020204" pitchFamily="34" charset="0"/>
                <a:cs typeface="Arial" panose="020B0604020202020204" pitchFamily="34" charset="0"/>
              </a:rPr>
              <a:t/>
            </a:r>
            <a:br>
              <a:rPr lang="en-US" sz="2400" b="1" dirty="0" smtClean="0">
                <a:latin typeface="Arial" panose="020B0604020202020204" pitchFamily="34" charset="0"/>
                <a:cs typeface="Arial" panose="020B0604020202020204" pitchFamily="34" charset="0"/>
              </a:rPr>
            </a:br>
            <a:endParaRPr lang="ru-RU" sz="2400" b="1" dirty="0">
              <a:latin typeface="Arial" pitchFamily="34" charset="0"/>
              <a:cs typeface="Arial" pitchFamily="34" charset="0"/>
            </a:endParaRPr>
          </a:p>
        </p:txBody>
      </p:sp>
      <p:sp>
        <p:nvSpPr>
          <p:cNvPr id="3" name="Объект 2"/>
          <p:cNvSpPr>
            <a:spLocks noGrp="1"/>
          </p:cNvSpPr>
          <p:nvPr>
            <p:ph idx="1"/>
          </p:nvPr>
        </p:nvSpPr>
        <p:spPr>
          <a:xfrm>
            <a:off x="1719661" y="1059582"/>
            <a:ext cx="7317833" cy="3819871"/>
          </a:xfrm>
        </p:spPr>
        <p:txBody>
          <a:bodyPr>
            <a:normAutofit fontScale="92500" lnSpcReduction="20000"/>
          </a:bodyPr>
          <a:lstStyle/>
          <a:p>
            <a:pPr marL="0" indent="0">
              <a:buNone/>
            </a:pPr>
            <a:r>
              <a:rPr lang="en-US" sz="2800" dirty="0">
                <a:latin typeface="Arial" panose="020B0604020202020204" pitchFamily="34" charset="0"/>
                <a:cs typeface="Arial" panose="020B0604020202020204" pitchFamily="34" charset="0"/>
              </a:rPr>
              <a:t>"Global governance is a complex of formal and informal institutions, mechanisms, relations and processes existing between and extending to States, markets, individuals and organizations, both intergovernmental and non-governmental, through which collective interests are determined at the global level, rights and obligations are established, disputes are resolved" (R. Thakur, T. Weiss. "The UN and global governance: the idea and prospects for its implementation»)</a:t>
            </a:r>
            <a:endParaRPr lang="en-US" sz="1600" dirty="0">
              <a:latin typeface="Arial" pitchFamily="34" charset="0"/>
              <a:cs typeface="Arial"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36783372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67744" y="389515"/>
            <a:ext cx="6563072" cy="857250"/>
          </a:xfrm>
        </p:spPr>
        <p:txBody>
          <a:bodyPr>
            <a:noAutofit/>
          </a:bodyPr>
          <a:lstStyle/>
          <a:p>
            <a:r>
              <a:rPr lang="en-US" sz="2400" b="1" dirty="0">
                <a:latin typeface="Arial" panose="020B0604020202020204" pitchFamily="34" charset="0"/>
                <a:cs typeface="Arial" panose="020B0604020202020204" pitchFamily="34" charset="0"/>
              </a:rPr>
              <a:t>Theories (models</a:t>
            </a:r>
            <a:r>
              <a:rPr lang="en-US" sz="2400" b="1" dirty="0" smtClean="0">
                <a:latin typeface="Arial" panose="020B0604020202020204" pitchFamily="34" charset="0"/>
                <a:cs typeface="Arial" panose="020B0604020202020204" pitchFamily="34" charset="0"/>
              </a:rPr>
              <a:t>) of global governance</a:t>
            </a:r>
            <a:endParaRPr lang="ru-RU" sz="24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827584" y="1563638"/>
            <a:ext cx="8075240" cy="3394472"/>
          </a:xfrm>
        </p:spPr>
        <p:txBody>
          <a:bodyPr>
            <a:noAutofit/>
          </a:bodyPr>
          <a:lstStyle/>
          <a:p>
            <a:pPr lvl="1" algn="just"/>
            <a:r>
              <a:rPr lang="en-US" sz="2100" dirty="0" smtClean="0">
                <a:latin typeface="Arial" panose="020B0604020202020204" pitchFamily="34" charset="0"/>
                <a:cs typeface="Arial" panose="020B0604020202020204" pitchFamily="34" charset="0"/>
              </a:rPr>
              <a:t>States </a:t>
            </a:r>
            <a:r>
              <a:rPr lang="en-US" sz="2100" dirty="0">
                <a:latin typeface="Arial" panose="020B0604020202020204" pitchFamily="34" charset="0"/>
                <a:cs typeface="Arial" panose="020B0604020202020204" pitchFamily="34" charset="0"/>
              </a:rPr>
              <a:t>are guided by the principles of national interest and national </a:t>
            </a:r>
            <a:r>
              <a:rPr lang="en-US" sz="2100" dirty="0" smtClean="0">
                <a:latin typeface="Arial" panose="020B0604020202020204" pitchFamily="34" charset="0"/>
                <a:cs typeface="Arial" panose="020B0604020202020204" pitchFamily="34" charset="0"/>
              </a:rPr>
              <a:t>security.</a:t>
            </a:r>
            <a:endParaRPr lang="en-US" sz="2100" dirty="0">
              <a:latin typeface="Arial" panose="020B0604020202020204" pitchFamily="34" charset="0"/>
              <a:cs typeface="Arial" panose="020B0604020202020204" pitchFamily="34" charset="0"/>
            </a:endParaRPr>
          </a:p>
          <a:p>
            <a:pPr lvl="1" algn="just"/>
            <a:r>
              <a:rPr lang="en-US" sz="2100" dirty="0">
                <a:latin typeface="Arial" panose="020B0604020202020204" pitchFamily="34" charset="0"/>
                <a:cs typeface="Arial" panose="020B0604020202020204" pitchFamily="34" charset="0"/>
              </a:rPr>
              <a:t>Political </a:t>
            </a:r>
            <a:r>
              <a:rPr lang="en-US" sz="2100" dirty="0" smtClean="0">
                <a:latin typeface="Arial" panose="020B0604020202020204" pitchFamily="34" charset="0"/>
                <a:cs typeface="Arial" panose="020B0604020202020204" pitchFamily="34" charset="0"/>
              </a:rPr>
              <a:t>realism of </a:t>
            </a:r>
            <a:r>
              <a:rPr lang="en-US" sz="2100" dirty="0">
                <a:latin typeface="Arial" panose="020B0604020202020204" pitchFamily="34" charset="0"/>
                <a:cs typeface="Arial" panose="020B0604020202020204" pitchFamily="34" charset="0"/>
              </a:rPr>
              <a:t>formation of the world capitalist system, covering the relationship of the center (Western Europe) with the periphery (colonial and dependent countries</a:t>
            </a:r>
            <a:r>
              <a:rPr lang="en-US" sz="2100" dirty="0" smtClean="0">
                <a:latin typeface="Arial" panose="020B0604020202020204" pitchFamily="34" charset="0"/>
                <a:cs typeface="Arial" panose="020B0604020202020204" pitchFamily="34" charset="0"/>
              </a:rPr>
              <a:t>).</a:t>
            </a:r>
          </a:p>
          <a:p>
            <a:pPr lvl="1" algn="just"/>
            <a:r>
              <a:rPr lang="en-US" sz="2100" dirty="0" smtClean="0">
                <a:latin typeface="Arial" panose="020B0604020202020204" pitchFamily="34" charset="0"/>
                <a:cs typeface="Arial" panose="020B0604020202020204" pitchFamily="34" charset="0"/>
              </a:rPr>
              <a:t> </a:t>
            </a:r>
            <a:r>
              <a:rPr lang="en-US" sz="2100" dirty="0">
                <a:latin typeface="Arial" panose="020B0604020202020204" pitchFamily="34" charset="0"/>
                <a:cs typeface="Arial" panose="020B0604020202020204" pitchFamily="34" charset="0"/>
              </a:rPr>
              <a:t>British sociologist E. Giddens attributed the beginning of globalization to the period of industrial revolution and colonial expansion of the XVIII century. </a:t>
            </a:r>
            <a:endParaRPr lang="en-US" sz="2100" dirty="0" smtClean="0">
              <a:latin typeface="Arial" panose="020B0604020202020204" pitchFamily="34" charset="0"/>
              <a:cs typeface="Arial" panose="020B0604020202020204" pitchFamily="34" charset="0"/>
            </a:endParaRPr>
          </a:p>
          <a:p>
            <a:pPr lvl="1" algn="just"/>
            <a:r>
              <a:rPr lang="en-US" sz="2100" dirty="0" smtClean="0">
                <a:latin typeface="Arial" panose="020B0604020202020204" pitchFamily="34" charset="0"/>
                <a:cs typeface="Arial" panose="020B0604020202020204" pitchFamily="34" charset="0"/>
              </a:rPr>
              <a:t>Back </a:t>
            </a:r>
            <a:r>
              <a:rPr lang="en-US" sz="2100" dirty="0">
                <a:latin typeface="Arial" panose="020B0604020202020204" pitchFamily="34" charset="0"/>
                <a:cs typeface="Arial" panose="020B0604020202020204" pitchFamily="34" charset="0"/>
              </a:rPr>
              <a:t>in the 1980s, the word "globalization" was practically not used in scientific literature.</a:t>
            </a:r>
            <a:endParaRPr lang="ru-RU" sz="21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303110940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51720" y="205979"/>
            <a:ext cx="6635080" cy="857250"/>
          </a:xfrm>
        </p:spPr>
        <p:txBody>
          <a:bodyPr>
            <a:noAutofit/>
          </a:bodyPr>
          <a:lstStyle/>
          <a:p>
            <a:r>
              <a:rPr lang="en-US" sz="2400" b="1" dirty="0">
                <a:latin typeface="Arial" panose="020B0604020202020204" pitchFamily="34" charset="0"/>
                <a:cs typeface="Arial" panose="020B0604020202020204" pitchFamily="34" charset="0"/>
              </a:rPr>
              <a:t>Theories (models) of global governance</a:t>
            </a:r>
            <a:endParaRPr lang="ru-RU" sz="24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971600" y="1635645"/>
            <a:ext cx="7992888" cy="3240361"/>
          </a:xfrm>
        </p:spPr>
        <p:txBody>
          <a:bodyPr>
            <a:normAutofit fontScale="70000" lnSpcReduction="20000"/>
          </a:bodyPr>
          <a:lstStyle/>
          <a:p>
            <a:pPr marL="0" indent="0">
              <a:buNone/>
            </a:pPr>
            <a:r>
              <a:rPr lang="en-US" dirty="0">
                <a:latin typeface="Arial" panose="020B0604020202020204" pitchFamily="34" charset="0"/>
                <a:cs typeface="Arial" panose="020B0604020202020204" pitchFamily="34" charset="0"/>
              </a:rPr>
              <a:t>the idea of policy and management outside the state, rational policy is a prerequisite for effective management of international relations;</a:t>
            </a:r>
          </a:p>
          <a:p>
            <a:pPr marL="0" indent="0">
              <a:buNone/>
            </a:pPr>
            <a:r>
              <a:rPr lang="en-US" dirty="0">
                <a:latin typeface="Arial" panose="020B0604020202020204" pitchFamily="34" charset="0"/>
                <a:cs typeface="Arial" panose="020B0604020202020204" pitchFamily="34" charset="0"/>
              </a:rPr>
              <a:t>international cooperation is preferable to the situation of conflict: the growing material interdependence of States necessitates international regulation;</a:t>
            </a:r>
          </a:p>
          <a:p>
            <a:pPr marL="0" indent="0">
              <a:buNone/>
            </a:pPr>
            <a:r>
              <a:rPr lang="en-US" dirty="0">
                <a:latin typeface="Arial" panose="020B0604020202020204" pitchFamily="34" charset="0"/>
                <a:cs typeface="Arial" panose="020B0604020202020204" pitchFamily="34" charset="0"/>
              </a:rPr>
              <a:t>international organizations contribute to the spread of peace and stability by pacifying stronger States by creating international norms and new rules for multilateral policies; they also have the necessary tools to prevent or manage inter-state conflicts</a:t>
            </a:r>
            <a:endParaRPr lang="ru-RU"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27798911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79712" y="205979"/>
            <a:ext cx="6707088" cy="857250"/>
          </a:xfrm>
        </p:spPr>
        <p:txBody>
          <a:bodyPr>
            <a:normAutofit fontScale="90000"/>
          </a:bodyPr>
          <a:lstStyle/>
          <a:p>
            <a:r>
              <a:rPr lang="en-US" sz="3200" b="1" dirty="0">
                <a:latin typeface="Arial" panose="020B0604020202020204" pitchFamily="34" charset="0"/>
                <a:cs typeface="Arial" panose="020B0604020202020204" pitchFamily="34" charset="0"/>
              </a:rPr>
              <a:t>Actors and institutions of global political governance</a:t>
            </a:r>
            <a:endParaRPr lang="ru-RU" sz="3200" b="1"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
        <p:nvSpPr>
          <p:cNvPr id="3" name="Прямоугольник 2"/>
          <p:cNvSpPr/>
          <p:nvPr/>
        </p:nvSpPr>
        <p:spPr>
          <a:xfrm>
            <a:off x="1619672" y="1417588"/>
            <a:ext cx="7128792" cy="2677656"/>
          </a:xfrm>
          <a:prstGeom prst="rect">
            <a:avLst/>
          </a:prstGeom>
        </p:spPr>
        <p:txBody>
          <a:bodyPr wrap="square">
            <a:spAutoFit/>
          </a:bodyPr>
          <a:lstStyle/>
          <a:p>
            <a:r>
              <a:rPr lang="en-US" sz="2400" dirty="0">
                <a:solidFill>
                  <a:srgbClr val="444444"/>
                </a:solidFill>
                <a:latin typeface="Arial" panose="020B0604020202020204" pitchFamily="34" charset="0"/>
                <a:cs typeface="Arial" panose="020B0604020202020204" pitchFamily="34" charset="0"/>
              </a:rPr>
              <a:t>The United Nations The United Nations is an international organization founded in 1945 after the Second World War by 51 countries committed to maintaining international peace and security, developing friendly relations among nations and promoting social progress, better living standards and human rights.</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37581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51720" y="1653648"/>
            <a:ext cx="6624736" cy="1077218"/>
          </a:xfrm>
          <a:prstGeom prst="rect">
            <a:avLst/>
          </a:prstGeom>
          <a:noFill/>
        </p:spPr>
        <p:txBody>
          <a:bodyPr wrap="square" rtlCol="0">
            <a:spAutoFit/>
          </a:bodyPr>
          <a:lstStyle/>
          <a:p>
            <a:r>
              <a:rPr lang="en-US" sz="3200" b="1" dirty="0"/>
              <a:t>Globalization and Development of the Modern World</a:t>
            </a:r>
            <a:endParaRPr lang="ru-RU" sz="3200" b="1" dirty="0">
              <a:latin typeface="Arial" panose="020B0604020202020204" pitchFamily="34" charset="0"/>
            </a:endParaRPr>
          </a:p>
        </p:txBody>
      </p:sp>
      <p:sp>
        <p:nvSpPr>
          <p:cNvPr id="6" name="TextBox 5"/>
          <p:cNvSpPr txBox="1"/>
          <p:nvPr/>
        </p:nvSpPr>
        <p:spPr>
          <a:xfrm>
            <a:off x="2051720" y="2767404"/>
            <a:ext cx="6264696" cy="1569660"/>
          </a:xfrm>
          <a:prstGeom prst="rect">
            <a:avLst/>
          </a:prstGeom>
          <a:noFill/>
        </p:spPr>
        <p:txBody>
          <a:bodyPr wrap="square" rtlCol="0">
            <a:spAutoFit/>
          </a:bodyPr>
          <a:lstStyle/>
          <a:p>
            <a:r>
              <a:rPr lang="en-US" sz="3200" b="1" dirty="0" smtClean="0">
                <a:solidFill>
                  <a:srgbClr val="0070C0"/>
                </a:solidFill>
                <a:latin typeface="Arial" panose="020B0604020202020204" pitchFamily="34" charset="0"/>
              </a:rPr>
              <a:t>Lecture</a:t>
            </a:r>
            <a:r>
              <a:rPr lang="ru-RU" sz="3200" b="1" dirty="0" smtClean="0">
                <a:solidFill>
                  <a:srgbClr val="0070C0"/>
                </a:solidFill>
                <a:latin typeface="Arial" panose="020B0604020202020204" pitchFamily="34" charset="0"/>
              </a:rPr>
              <a:t> </a:t>
            </a:r>
            <a:r>
              <a:rPr lang="en-US" sz="3200" b="1" dirty="0">
                <a:solidFill>
                  <a:srgbClr val="0070C0"/>
                </a:solidFill>
                <a:latin typeface="Arial" panose="020B0604020202020204" pitchFamily="34" charset="0"/>
              </a:rPr>
              <a:t>8</a:t>
            </a:r>
            <a:endParaRPr lang="ru-RU" sz="3200" b="1" dirty="0">
              <a:solidFill>
                <a:srgbClr val="0070C0"/>
              </a:solidFill>
              <a:latin typeface="Arial" panose="020B0604020202020204" pitchFamily="34" charset="0"/>
            </a:endParaRPr>
          </a:p>
          <a:p>
            <a:r>
              <a:rPr lang="en-US" sz="3200" dirty="0" smtClean="0"/>
              <a:t>Global goods</a:t>
            </a:r>
          </a:p>
          <a:p>
            <a:r>
              <a:rPr lang="en-US" sz="3200" dirty="0" smtClean="0"/>
              <a:t>Global </a:t>
            </a:r>
            <a:r>
              <a:rPr lang="en-US" sz="3200" dirty="0" smtClean="0"/>
              <a:t>governance</a:t>
            </a:r>
            <a:endParaRPr lang="ru-RU" sz="3200" dirty="0"/>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36483401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51720" y="205979"/>
            <a:ext cx="6635080" cy="857250"/>
          </a:xfrm>
        </p:spPr>
        <p:txBody>
          <a:bodyPr>
            <a:noAutofit/>
          </a:bodyPr>
          <a:lstStyle/>
          <a:p>
            <a:r>
              <a:rPr lang="en-US" sz="3200" b="1" dirty="0">
                <a:latin typeface="Arial" panose="020B0604020202020204" pitchFamily="34" charset="0"/>
                <a:cs typeface="Arial" panose="020B0604020202020204" pitchFamily="34" charset="0"/>
              </a:rPr>
              <a:t>Actors and institutions of global political governance</a:t>
            </a:r>
            <a:endParaRPr lang="ru-RU" sz="3200" dirty="0"/>
          </a:p>
        </p:txBody>
      </p:sp>
      <p:sp>
        <p:nvSpPr>
          <p:cNvPr id="3" name="Объект 2"/>
          <p:cNvSpPr>
            <a:spLocks noGrp="1"/>
          </p:cNvSpPr>
          <p:nvPr>
            <p:ph idx="1"/>
          </p:nvPr>
        </p:nvSpPr>
        <p:spPr>
          <a:xfrm>
            <a:off x="457200" y="1635645"/>
            <a:ext cx="8229600" cy="3240361"/>
          </a:xfrm>
        </p:spPr>
        <p:txBody>
          <a:bodyPr>
            <a:normAutofit fontScale="62500" lnSpcReduction="20000"/>
          </a:bodyPr>
          <a:lstStyle/>
          <a:p>
            <a:pPr marL="0" indent="0">
              <a:buNone/>
            </a:pPr>
            <a:r>
              <a:rPr lang="en-US" dirty="0">
                <a:latin typeface="Arial" panose="020B0604020202020204" pitchFamily="34" charset="0"/>
                <a:cs typeface="Arial" panose="020B0604020202020204" pitchFamily="34" charset="0"/>
              </a:rPr>
              <a:t>The World Trade Organization (WTO) is the only international organization dealing with the global rules of trade between nations. </a:t>
            </a:r>
            <a:endParaRPr lang="en-US" dirty="0" smtClean="0">
              <a:latin typeface="Arial" panose="020B0604020202020204" pitchFamily="34" charset="0"/>
              <a:cs typeface="Arial" panose="020B0604020202020204" pitchFamily="34" charset="0"/>
            </a:endParaRPr>
          </a:p>
          <a:p>
            <a:pPr marL="0" indent="0">
              <a:buNone/>
            </a:pPr>
            <a:r>
              <a:rPr lang="en-US" dirty="0" smtClean="0">
                <a:latin typeface="Arial" panose="020B0604020202020204" pitchFamily="34" charset="0"/>
                <a:cs typeface="Arial" panose="020B0604020202020204" pitchFamily="34" charset="0"/>
              </a:rPr>
              <a:t>Its </a:t>
            </a:r>
            <a:r>
              <a:rPr lang="en-US" dirty="0">
                <a:latin typeface="Arial" panose="020B0604020202020204" pitchFamily="34" charset="0"/>
                <a:cs typeface="Arial" panose="020B0604020202020204" pitchFamily="34" charset="0"/>
              </a:rPr>
              <a:t>main function is to ensure that trade flows as smoothly, predictably and freely as possible. It does this by: </a:t>
            </a:r>
            <a:endParaRPr lang="en-US" dirty="0" smtClean="0">
              <a:latin typeface="Arial" panose="020B0604020202020204" pitchFamily="34" charset="0"/>
              <a:cs typeface="Arial" panose="020B0604020202020204" pitchFamily="34" charset="0"/>
            </a:endParaRPr>
          </a:p>
          <a:p>
            <a:pPr marL="0" indent="0">
              <a:buNone/>
            </a:pPr>
            <a:r>
              <a:rPr lang="en-US" dirty="0" smtClean="0">
                <a:latin typeface="Arial" panose="020B0604020202020204" pitchFamily="34" charset="0"/>
                <a:cs typeface="Arial" panose="020B0604020202020204" pitchFamily="34" charset="0"/>
              </a:rPr>
              <a:t>Administering </a:t>
            </a:r>
            <a:r>
              <a:rPr lang="en-US" dirty="0">
                <a:latin typeface="Arial" panose="020B0604020202020204" pitchFamily="34" charset="0"/>
                <a:cs typeface="Arial" panose="020B0604020202020204" pitchFamily="34" charset="0"/>
              </a:rPr>
              <a:t>trade </a:t>
            </a:r>
            <a:r>
              <a:rPr lang="en-US" dirty="0" smtClean="0">
                <a:latin typeface="Arial" panose="020B0604020202020204" pitchFamily="34" charset="0"/>
                <a:cs typeface="Arial" panose="020B0604020202020204" pitchFamily="34" charset="0"/>
              </a:rPr>
              <a:t>agreements; </a:t>
            </a:r>
          </a:p>
          <a:p>
            <a:pPr marL="0" indent="0">
              <a:buNone/>
            </a:pPr>
            <a:r>
              <a:rPr lang="en-US" dirty="0" smtClean="0">
                <a:latin typeface="Arial" panose="020B0604020202020204" pitchFamily="34" charset="0"/>
                <a:cs typeface="Arial" panose="020B0604020202020204" pitchFamily="34" charset="0"/>
              </a:rPr>
              <a:t>Acting </a:t>
            </a:r>
            <a:r>
              <a:rPr lang="en-US" dirty="0">
                <a:latin typeface="Arial" panose="020B0604020202020204" pitchFamily="34" charset="0"/>
                <a:cs typeface="Arial" panose="020B0604020202020204" pitchFamily="34" charset="0"/>
              </a:rPr>
              <a:t>as a forum for trade </a:t>
            </a:r>
            <a:r>
              <a:rPr lang="en-US" dirty="0" smtClean="0">
                <a:latin typeface="Arial" panose="020B0604020202020204" pitchFamily="34" charset="0"/>
                <a:cs typeface="Arial" panose="020B0604020202020204" pitchFamily="34" charset="0"/>
              </a:rPr>
              <a:t>negotiations;</a:t>
            </a:r>
          </a:p>
          <a:p>
            <a:pPr marL="0" indent="0">
              <a:buNone/>
            </a:pPr>
            <a:r>
              <a:rPr lang="en-US" dirty="0" smtClean="0">
                <a:latin typeface="Arial" panose="020B0604020202020204" pitchFamily="34" charset="0"/>
                <a:cs typeface="Arial" panose="020B0604020202020204" pitchFamily="34" charset="0"/>
              </a:rPr>
              <a:t>Settling </a:t>
            </a:r>
            <a:r>
              <a:rPr lang="en-US" dirty="0">
                <a:latin typeface="Arial" panose="020B0604020202020204" pitchFamily="34" charset="0"/>
                <a:cs typeface="Arial" panose="020B0604020202020204" pitchFamily="34" charset="0"/>
              </a:rPr>
              <a:t>trade </a:t>
            </a:r>
            <a:r>
              <a:rPr lang="en-US" dirty="0" smtClean="0">
                <a:latin typeface="Arial" panose="020B0604020202020204" pitchFamily="34" charset="0"/>
                <a:cs typeface="Arial" panose="020B0604020202020204" pitchFamily="34" charset="0"/>
              </a:rPr>
              <a:t>disputes; </a:t>
            </a:r>
          </a:p>
          <a:p>
            <a:pPr marL="0" indent="0">
              <a:buNone/>
            </a:pPr>
            <a:r>
              <a:rPr lang="en-US" dirty="0" smtClean="0">
                <a:latin typeface="Arial" panose="020B0604020202020204" pitchFamily="34" charset="0"/>
                <a:cs typeface="Arial" panose="020B0604020202020204" pitchFamily="34" charset="0"/>
              </a:rPr>
              <a:t>Reviewing </a:t>
            </a:r>
            <a:r>
              <a:rPr lang="en-US" dirty="0">
                <a:latin typeface="Arial" panose="020B0604020202020204" pitchFamily="34" charset="0"/>
                <a:cs typeface="Arial" panose="020B0604020202020204" pitchFamily="34" charset="0"/>
              </a:rPr>
              <a:t>national trade </a:t>
            </a:r>
            <a:r>
              <a:rPr lang="en-US" dirty="0" smtClean="0">
                <a:latin typeface="Arial" panose="020B0604020202020204" pitchFamily="34" charset="0"/>
                <a:cs typeface="Arial" panose="020B0604020202020204" pitchFamily="34" charset="0"/>
              </a:rPr>
              <a:t>policies;</a:t>
            </a:r>
          </a:p>
          <a:p>
            <a:pPr marL="0" indent="0">
              <a:buNone/>
            </a:pPr>
            <a:r>
              <a:rPr lang="en-US" dirty="0" smtClean="0">
                <a:latin typeface="Arial" panose="020B0604020202020204" pitchFamily="34" charset="0"/>
                <a:cs typeface="Arial" panose="020B0604020202020204" pitchFamily="34" charset="0"/>
              </a:rPr>
              <a:t>Assisting </a:t>
            </a:r>
            <a:r>
              <a:rPr lang="en-US" dirty="0">
                <a:latin typeface="Arial" panose="020B0604020202020204" pitchFamily="34" charset="0"/>
                <a:cs typeface="Arial" panose="020B0604020202020204" pitchFamily="34" charset="0"/>
              </a:rPr>
              <a:t>developing countries in trade policy issues, through technical assistance and training </a:t>
            </a:r>
            <a:r>
              <a:rPr lang="en-US" dirty="0" smtClean="0">
                <a:latin typeface="Arial" panose="020B0604020202020204" pitchFamily="34" charset="0"/>
                <a:cs typeface="Arial" panose="020B0604020202020204" pitchFamily="34" charset="0"/>
              </a:rPr>
              <a:t>programs; </a:t>
            </a:r>
          </a:p>
          <a:p>
            <a:pPr marL="0" indent="0">
              <a:buNone/>
            </a:pPr>
            <a:r>
              <a:rPr lang="en-US" dirty="0" smtClean="0">
                <a:latin typeface="Arial" panose="020B0604020202020204" pitchFamily="34" charset="0"/>
                <a:cs typeface="Arial" panose="020B0604020202020204" pitchFamily="34" charset="0"/>
              </a:rPr>
              <a:t>Cooperating </a:t>
            </a:r>
            <a:r>
              <a:rPr lang="en-US" dirty="0">
                <a:latin typeface="Arial" panose="020B0604020202020204" pitchFamily="34" charset="0"/>
                <a:cs typeface="Arial" panose="020B0604020202020204" pitchFamily="34" charset="0"/>
              </a:rPr>
              <a:t>with other international </a:t>
            </a:r>
            <a:r>
              <a:rPr lang="en-US" dirty="0" smtClean="0">
                <a:latin typeface="Arial" panose="020B0604020202020204" pitchFamily="34" charset="0"/>
                <a:cs typeface="Arial" panose="020B0604020202020204" pitchFamily="34" charset="0"/>
              </a:rPr>
              <a:t>organizations.</a:t>
            </a:r>
            <a:endParaRPr lang="ru-RU"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25806509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51720" y="205979"/>
            <a:ext cx="6635080" cy="857250"/>
          </a:xfrm>
        </p:spPr>
        <p:txBody>
          <a:bodyPr>
            <a:noAutofit/>
          </a:bodyPr>
          <a:lstStyle/>
          <a:p>
            <a:r>
              <a:rPr lang="en-US" sz="2800" b="1" dirty="0">
                <a:latin typeface="Arial" panose="020B0604020202020204" pitchFamily="34" charset="0"/>
                <a:cs typeface="Arial" panose="020B0604020202020204" pitchFamily="34" charset="0"/>
              </a:rPr>
              <a:t>Actors and institutions of global political governance</a:t>
            </a:r>
            <a:endParaRPr lang="ru-RU" sz="2800" dirty="0"/>
          </a:p>
        </p:txBody>
      </p:sp>
      <p:sp>
        <p:nvSpPr>
          <p:cNvPr id="3" name="Объект 2"/>
          <p:cNvSpPr>
            <a:spLocks noGrp="1"/>
          </p:cNvSpPr>
          <p:nvPr>
            <p:ph idx="1"/>
          </p:nvPr>
        </p:nvSpPr>
        <p:spPr>
          <a:xfrm>
            <a:off x="460181" y="1563638"/>
            <a:ext cx="8229600" cy="3394472"/>
          </a:xfrm>
        </p:spPr>
        <p:txBody>
          <a:bodyPr>
            <a:normAutofit/>
          </a:bodyPr>
          <a:lstStyle/>
          <a:p>
            <a:pPr marL="0" indent="0">
              <a:buNone/>
            </a:pPr>
            <a:r>
              <a:rPr lang="en-US" sz="2000" dirty="0">
                <a:latin typeface="Arial" panose="020B0604020202020204" pitchFamily="34" charset="0"/>
                <a:cs typeface="Arial" panose="020B0604020202020204" pitchFamily="34" charset="0"/>
              </a:rPr>
              <a:t>World Bank Established in 1944, the World Bank is headquartered in Washington, D.C. </a:t>
            </a:r>
            <a:endParaRPr lang="en-US" sz="2000" dirty="0" smtClean="0">
              <a:latin typeface="Arial" panose="020B0604020202020204" pitchFamily="34" charset="0"/>
              <a:cs typeface="Arial" panose="020B0604020202020204" pitchFamily="34" charset="0"/>
            </a:endParaRPr>
          </a:p>
          <a:p>
            <a:pPr marL="0" indent="0">
              <a:buNone/>
            </a:pPr>
            <a:r>
              <a:rPr lang="en-US" sz="2000" smtClean="0">
                <a:latin typeface="Arial" panose="020B0604020202020204" pitchFamily="34" charset="0"/>
                <a:cs typeface="Arial" panose="020B0604020202020204" pitchFamily="34" charset="0"/>
              </a:rPr>
              <a:t>The </a:t>
            </a:r>
            <a:r>
              <a:rPr lang="en-US" sz="2000" dirty="0">
                <a:latin typeface="Arial" panose="020B0604020202020204" pitchFamily="34" charset="0"/>
                <a:cs typeface="Arial" panose="020B0604020202020204" pitchFamily="34" charset="0"/>
              </a:rPr>
              <a:t>World Bank is not a bank in the ordinary sense but a unique partnership to reduce poverty and support development</a:t>
            </a:r>
            <a:r>
              <a:rPr lang="en-US" sz="2000">
                <a:latin typeface="Arial" panose="020B0604020202020204" pitchFamily="34" charset="0"/>
                <a:cs typeface="Arial" panose="020B0604020202020204" pitchFamily="34" charset="0"/>
              </a:rPr>
              <a:t>. </a:t>
            </a:r>
            <a:endParaRPr lang="en-US" sz="2000" smtClean="0">
              <a:latin typeface="Arial" panose="020B0604020202020204" pitchFamily="34" charset="0"/>
              <a:cs typeface="Arial" panose="020B0604020202020204" pitchFamily="34" charset="0"/>
            </a:endParaRPr>
          </a:p>
          <a:p>
            <a:pPr marL="0" indent="0">
              <a:buNone/>
            </a:pPr>
            <a:r>
              <a:rPr lang="en-US" sz="2000" smtClean="0">
                <a:latin typeface="Arial" panose="020B0604020202020204" pitchFamily="34" charset="0"/>
                <a:cs typeface="Arial" panose="020B0604020202020204" pitchFamily="34" charset="0"/>
              </a:rPr>
              <a:t>The </a:t>
            </a:r>
            <a:r>
              <a:rPr lang="en-US" sz="2000" dirty="0">
                <a:latin typeface="Arial" panose="020B0604020202020204" pitchFamily="34" charset="0"/>
                <a:cs typeface="Arial" panose="020B0604020202020204" pitchFamily="34" charset="0"/>
              </a:rPr>
              <a:t>World Bank comprises two institutions managed by 188 member countries: the International Bank for Reconstruction and Development (IBRD) and the International Development Association (IDA), reducing poverty in middle-income and creditworthy poorer countries, and in the world’s poorest countries respectively.</a:t>
            </a:r>
            <a:endParaRPr lang="ru-RU" sz="20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38197250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23728" y="267494"/>
            <a:ext cx="6563072" cy="936103"/>
          </a:xfrm>
        </p:spPr>
        <p:txBody>
          <a:bodyPr>
            <a:normAutofit fontScale="90000"/>
          </a:bodyPr>
          <a:lstStyle/>
          <a:p>
            <a:pPr lvl="0" algn="just"/>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en-US" sz="3600" b="1" dirty="0">
                <a:solidFill>
                  <a:srgbClr val="0070C0"/>
                </a:solidFill>
                <a:latin typeface="Arial" panose="020B0604020202020204" pitchFamily="34" charset="0"/>
              </a:rPr>
              <a:t>Materials used in the lecture </a:t>
            </a:r>
            <a:r>
              <a:rPr lang="ru-RU" sz="3600" b="1" dirty="0" smtClean="0">
                <a:solidFill>
                  <a:srgbClr val="0070C0"/>
                </a:solidFill>
                <a:latin typeface="Arial" panose="020B0604020202020204" pitchFamily="34" charset="0"/>
              </a:rPr>
              <a:t>:</a:t>
            </a:r>
            <a:r>
              <a:rPr lang="en-US" sz="3600" b="1" dirty="0" smtClean="0">
                <a:solidFill>
                  <a:srgbClr val="0070C0"/>
                </a:solidFill>
                <a:latin typeface="Arial" panose="020B0604020202020204" pitchFamily="34" charset="0"/>
              </a:rPr>
              <a:t/>
            </a:r>
            <a:br>
              <a:rPr lang="en-US" sz="3600" b="1" dirty="0" smtClean="0">
                <a:solidFill>
                  <a:srgbClr val="0070C0"/>
                </a:solidFill>
                <a:latin typeface="Arial" panose="020B0604020202020204" pitchFamily="34" charset="0"/>
              </a:rPr>
            </a:br>
            <a:r>
              <a:rPr lang="ru-RU" sz="3600" b="1" dirty="0">
                <a:solidFill>
                  <a:srgbClr val="0070C0"/>
                </a:solidFill>
                <a:latin typeface="Arial" panose="020B0604020202020204" pitchFamily="34" charset="0"/>
              </a:rPr>
              <a:t/>
            </a:r>
            <a:br>
              <a:rPr lang="ru-RU" sz="3600" b="1" dirty="0">
                <a:solidFill>
                  <a:srgbClr val="0070C0"/>
                </a:solidFill>
                <a:latin typeface="Arial" panose="020B0604020202020204" pitchFamily="34" charset="0"/>
              </a:rPr>
            </a:br>
            <a:r>
              <a:rPr lang="ru-RU" sz="2000" dirty="0">
                <a:latin typeface="Arial" panose="020B0604020202020204" pitchFamily="34" charset="0"/>
                <a:cs typeface="Arial" panose="020B0604020202020204" pitchFamily="34" charset="0"/>
              </a:rPr>
              <a:t>1. С.Л. </a:t>
            </a:r>
            <a:r>
              <a:rPr lang="ru-RU" sz="2000" dirty="0" err="1">
                <a:latin typeface="Arial" panose="020B0604020202020204" pitchFamily="34" charset="0"/>
                <a:cs typeface="Arial" panose="020B0604020202020204" pitchFamily="34" charset="0"/>
              </a:rPr>
              <a:t>Удовик</a:t>
            </a:r>
            <a:r>
              <a:rPr lang="ru-RU" sz="2000" dirty="0">
                <a:latin typeface="Arial" panose="020B0604020202020204" pitchFamily="34" charset="0"/>
                <a:cs typeface="Arial" panose="020B0604020202020204" pitchFamily="34" charset="0"/>
              </a:rPr>
              <a:t>. Глобализация: семиотические подходы–М.: “</a:t>
            </a:r>
            <a:r>
              <a:rPr lang="ru-RU" sz="2000" dirty="0" err="1">
                <a:latin typeface="Arial" panose="020B0604020202020204" pitchFamily="34" charset="0"/>
                <a:cs typeface="Arial" panose="020B0604020202020204" pitchFamily="34" charset="0"/>
              </a:rPr>
              <a:t>Реф</a:t>
            </a:r>
            <a:r>
              <a:rPr lang="ru-RU" sz="2000" dirty="0">
                <a:latin typeface="Arial" panose="020B0604020202020204" pitchFamily="34" charset="0"/>
                <a:cs typeface="Arial" panose="020B0604020202020204" pitchFamily="34" charset="0"/>
              </a:rPr>
              <a:t> л-бук”, К.: “</a:t>
            </a:r>
            <a:r>
              <a:rPr lang="ru-RU" sz="2000" dirty="0" err="1">
                <a:latin typeface="Arial" panose="020B0604020202020204" pitchFamily="34" charset="0"/>
                <a:cs typeface="Arial" panose="020B0604020202020204" pitchFamily="34" charset="0"/>
              </a:rPr>
              <a:t>Ваклер</a:t>
            </a:r>
            <a:r>
              <a:rPr lang="ru-RU" sz="2000" dirty="0">
                <a:latin typeface="Arial" panose="020B0604020202020204" pitchFamily="34" charset="0"/>
                <a:cs typeface="Arial" panose="020B0604020202020204" pitchFamily="34" charset="0"/>
              </a:rPr>
              <a:t>”, 2001. – 480 с.</a:t>
            </a:r>
            <a:br>
              <a:rPr lang="ru-RU" sz="2000" dirty="0">
                <a:latin typeface="Arial" panose="020B0604020202020204" pitchFamily="34" charset="0"/>
                <a:cs typeface="Arial" panose="020B0604020202020204" pitchFamily="34" charset="0"/>
              </a:rPr>
            </a:br>
            <a:r>
              <a:rPr lang="ru-RU" sz="2000" dirty="0">
                <a:latin typeface="Arial" panose="020B0604020202020204" pitchFamily="34" charset="0"/>
                <a:cs typeface="Arial" panose="020B0604020202020204" pitchFamily="34" charset="0"/>
              </a:rPr>
              <a:t>2. Глобализация и интеграционные процессы в Азиатско-Тихоокеанском регионе (правовое и экономическое исследование). - М.: ИНФРА-М, 2016. - 332 c.</a:t>
            </a:r>
            <a:br>
              <a:rPr lang="ru-RU"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3. Andrew Heywood. Global Politics. Macmillan International Higher Education, 2017 – 616 p. </a:t>
            </a:r>
            <a:r>
              <a:rPr lang="ru-RU" sz="2000" dirty="0">
                <a:latin typeface="Arial" panose="020B0604020202020204" pitchFamily="34" charset="0"/>
                <a:cs typeface="Arial" panose="020B0604020202020204" pitchFamily="34" charset="0"/>
              </a:rPr>
              <a:t/>
            </a:r>
            <a:br>
              <a:rPr lang="ru-RU"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4. Sheffield Jim, </a:t>
            </a:r>
            <a:r>
              <a:rPr lang="en-US" sz="2000" dirty="0" err="1">
                <a:latin typeface="Arial" panose="020B0604020202020204" pitchFamily="34" charset="0"/>
                <a:cs typeface="Arial" panose="020B0604020202020204" pitchFamily="34" charset="0"/>
              </a:rPr>
              <a:t>Korotaev</a:t>
            </a:r>
            <a:r>
              <a:rPr lang="en-US" sz="2000" dirty="0">
                <a:latin typeface="Arial" panose="020B0604020202020204" pitchFamily="34" charset="0"/>
                <a:cs typeface="Arial" panose="020B0604020202020204" pitchFamily="34" charset="0"/>
              </a:rPr>
              <a:t> Andrey, </a:t>
            </a:r>
            <a:r>
              <a:rPr lang="en-US" sz="2000" dirty="0" err="1">
                <a:latin typeface="Arial" panose="020B0604020202020204" pitchFamily="34" charset="0"/>
                <a:cs typeface="Arial" panose="020B0604020202020204" pitchFamily="34" charset="0"/>
              </a:rPr>
              <a:t>Grinin</a:t>
            </a:r>
            <a:r>
              <a:rPr lang="en-US" sz="2000" dirty="0">
                <a:latin typeface="Arial" panose="020B0604020202020204" pitchFamily="34" charset="0"/>
                <a:cs typeface="Arial" panose="020B0604020202020204" pitchFamily="34" charset="0"/>
              </a:rPr>
              <a:t> Leonid. Globalization: Yesterday, Today, and Tomorrow. Emergent Publication, 2013. — 444 p.</a:t>
            </a:r>
            <a:r>
              <a:rPr lang="ru-RU" sz="2000" b="1" dirty="0">
                <a:latin typeface="Arial" panose="020B0604020202020204" pitchFamily="34" charset="0"/>
                <a:cs typeface="Arial" panose="020B0604020202020204" pitchFamily="34" charset="0"/>
              </a:rPr>
              <a:t/>
            </a:r>
            <a:br>
              <a:rPr lang="ru-RU" sz="2000" b="1"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5. Gills, B. K., and Thompson, W. R. (eds.) 2006. Globalization and Global History. London: Routledge</a:t>
            </a:r>
            <a:r>
              <a:rPr lang="ru-RU" sz="2000" dirty="0" smtClean="0">
                <a:latin typeface="Arial" panose="020B0604020202020204" pitchFamily="34" charset="0"/>
                <a:cs typeface="Arial" panose="020B0604020202020204" pitchFamily="34" charset="0"/>
              </a:rPr>
              <a:t>.</a:t>
            </a:r>
            <a:r>
              <a:rPr lang="ru-RU" sz="1800" dirty="0">
                <a:latin typeface="Arial" panose="020B0604020202020204" pitchFamily="34" charset="0"/>
                <a:cs typeface="Arial" panose="020B0604020202020204" pitchFamily="34" charset="0"/>
              </a:rPr>
              <a:t> </a:t>
            </a:r>
            <a:endParaRPr lang="ru-RU" sz="2000" dirty="0">
              <a:latin typeface="Arial" panose="020B0604020202020204" pitchFamily="34" charset="0"/>
              <a:cs typeface="Arial" panose="020B0604020202020204" pitchFamily="34" charset="0"/>
            </a:endParaRPr>
          </a:p>
        </p:txBody>
      </p:sp>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4216350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 sz="2400" b="1" dirty="0" smtClean="0">
                <a:latin typeface="Arial" pitchFamily="34" charset="0"/>
                <a:cs typeface="Arial" pitchFamily="34" charset="0"/>
              </a:rPr>
              <a:t>Lecture plan:</a:t>
            </a:r>
            <a:endParaRPr lang="ru-RU" sz="2400" b="1" dirty="0">
              <a:latin typeface="Arial" pitchFamily="34" charset="0"/>
              <a:cs typeface="Arial" pitchFamily="34" charset="0"/>
            </a:endParaRPr>
          </a:p>
        </p:txBody>
      </p:sp>
      <p:sp>
        <p:nvSpPr>
          <p:cNvPr id="3" name="Объект 2"/>
          <p:cNvSpPr>
            <a:spLocks noGrp="1"/>
          </p:cNvSpPr>
          <p:nvPr>
            <p:ph idx="1"/>
          </p:nvPr>
        </p:nvSpPr>
        <p:spPr>
          <a:xfrm>
            <a:off x="2123728" y="1200151"/>
            <a:ext cx="6563072" cy="3394472"/>
          </a:xfrm>
        </p:spPr>
        <p:txBody>
          <a:bodyPr>
            <a:normAutofit/>
          </a:bodyPr>
          <a:lstStyle/>
          <a:p>
            <a:pPr>
              <a:buFontTx/>
              <a:buChar char="-"/>
            </a:pPr>
            <a:r>
              <a:rPr lang="en-US" sz="2400" dirty="0" smtClean="0">
                <a:latin typeface="Arial" panose="020B0604020202020204" pitchFamily="34" charset="0"/>
                <a:cs typeface="Arial" panose="020B0604020202020204" pitchFamily="34" charset="0"/>
              </a:rPr>
              <a:t>The meaning and role of global goods.</a:t>
            </a:r>
          </a:p>
          <a:p>
            <a:pPr>
              <a:buFontTx/>
              <a:buChar char="-"/>
            </a:pPr>
            <a:r>
              <a:rPr lang="en-US" sz="2400" dirty="0" smtClean="0">
                <a:latin typeface="Arial" panose="020B0604020202020204" pitchFamily="34" charset="0"/>
                <a:cs typeface="Arial" panose="020B0604020202020204" pitchFamily="34" charset="0"/>
              </a:rPr>
              <a:t>Prerequisites </a:t>
            </a:r>
            <a:r>
              <a:rPr lang="en-US" sz="2400" dirty="0">
                <a:latin typeface="Arial" panose="020B0604020202020204" pitchFamily="34" charset="0"/>
                <a:cs typeface="Arial" panose="020B0604020202020204" pitchFamily="34" charset="0"/>
              </a:rPr>
              <a:t>for the formation of a </a:t>
            </a:r>
            <a:r>
              <a:rPr lang="en-US" sz="2400" dirty="0" smtClean="0">
                <a:latin typeface="Arial" panose="020B0604020202020204" pitchFamily="34" charset="0"/>
                <a:cs typeface="Arial" panose="020B0604020202020204" pitchFamily="34" charset="0"/>
              </a:rPr>
              <a:t>global</a:t>
            </a:r>
            <a:r>
              <a:rPr lang="ru-RU" sz="2400" dirty="0" smtClean="0">
                <a:latin typeface="Arial" panose="020B0604020202020204" pitchFamily="34" charset="0"/>
                <a:cs typeface="Arial" panose="020B0604020202020204" pitchFamily="34" charset="0"/>
              </a:rPr>
              <a:t> </a:t>
            </a:r>
            <a:r>
              <a:rPr lang="en-US" sz="2400" dirty="0" smtClean="0">
                <a:latin typeface="Arial" panose="020B0604020202020204" pitchFamily="34" charset="0"/>
                <a:cs typeface="Arial" panose="020B0604020202020204" pitchFamily="34" charset="0"/>
              </a:rPr>
              <a:t>governance </a:t>
            </a:r>
            <a:r>
              <a:rPr lang="en-US" sz="2400" dirty="0">
                <a:latin typeface="Arial" panose="020B0604020202020204" pitchFamily="34" charset="0"/>
                <a:cs typeface="Arial" panose="020B0604020202020204" pitchFamily="34" charset="0"/>
              </a:rPr>
              <a:t>system</a:t>
            </a:r>
            <a:r>
              <a:rPr lang="en-US" sz="2400" dirty="0" smtClean="0">
                <a:latin typeface="Arial" panose="020B0604020202020204" pitchFamily="34" charset="0"/>
                <a:cs typeface="Arial" panose="020B0604020202020204" pitchFamily="34" charset="0"/>
              </a:rPr>
              <a:t>.</a:t>
            </a:r>
            <a:endParaRPr lang="ru-RU" sz="2400" dirty="0" smtClean="0">
              <a:latin typeface="Arial" panose="020B0604020202020204" pitchFamily="34" charset="0"/>
              <a:cs typeface="Arial" panose="020B0604020202020204" pitchFamily="34" charset="0"/>
            </a:endParaRPr>
          </a:p>
          <a:p>
            <a:pPr>
              <a:buFontTx/>
              <a:buChar char="-"/>
            </a:pPr>
            <a:r>
              <a:rPr lang="en-US" sz="2400" dirty="0" smtClean="0">
                <a:latin typeface="Arial" panose="020B0604020202020204" pitchFamily="34" charset="0"/>
                <a:cs typeface="Arial" panose="020B0604020202020204" pitchFamily="34" charset="0"/>
              </a:rPr>
              <a:t>The </a:t>
            </a:r>
            <a:r>
              <a:rPr lang="en-US" sz="2400" dirty="0">
                <a:latin typeface="Arial" panose="020B0604020202020204" pitchFamily="34" charset="0"/>
                <a:cs typeface="Arial" panose="020B0604020202020204" pitchFamily="34" charset="0"/>
              </a:rPr>
              <a:t>concept of global political governance and its theoretical models</a:t>
            </a:r>
            <a:r>
              <a:rPr lang="en-US" sz="2400" dirty="0" smtClean="0">
                <a:latin typeface="Arial" panose="020B0604020202020204" pitchFamily="34" charset="0"/>
                <a:cs typeface="Arial" panose="020B0604020202020204" pitchFamily="34" charset="0"/>
              </a:rPr>
              <a:t>.</a:t>
            </a:r>
            <a:endParaRPr lang="ru-RU" sz="2400" dirty="0" smtClean="0">
              <a:latin typeface="Arial" panose="020B0604020202020204" pitchFamily="34" charset="0"/>
              <a:cs typeface="Arial" panose="020B0604020202020204" pitchFamily="34" charset="0"/>
            </a:endParaRPr>
          </a:p>
          <a:p>
            <a:pPr>
              <a:buFontTx/>
              <a:buChar char="-"/>
            </a:pPr>
            <a:r>
              <a:rPr lang="en-US" sz="2400" dirty="0" smtClean="0">
                <a:latin typeface="Arial" panose="020B0604020202020204" pitchFamily="34" charset="0"/>
                <a:cs typeface="Arial" panose="020B0604020202020204" pitchFamily="34" charset="0"/>
              </a:rPr>
              <a:t>Subjects </a:t>
            </a:r>
            <a:r>
              <a:rPr lang="en-US" sz="2400" dirty="0">
                <a:latin typeface="Arial" panose="020B0604020202020204" pitchFamily="34" charset="0"/>
                <a:cs typeface="Arial" panose="020B0604020202020204" pitchFamily="34" charset="0"/>
              </a:rPr>
              <a:t>of global political governance: theories and existing institutions.</a:t>
            </a:r>
            <a:endParaRPr lang="ru-RU"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22301074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altLang="x-none" sz="2400" b="1" dirty="0">
                <a:latin typeface="Arial" pitchFamily="34" charset="0"/>
                <a:cs typeface="Arial" pitchFamily="34" charset="0"/>
              </a:rPr>
              <a:t>The purpose of studying the topic </a:t>
            </a:r>
            <a:r>
              <a:rPr lang="ru-RU" altLang="x-none" sz="2400" b="1" dirty="0" smtClean="0">
                <a:latin typeface="Arial" pitchFamily="34" charset="0"/>
                <a:cs typeface="Arial" pitchFamily="34" charset="0"/>
              </a:rPr>
              <a:t>:</a:t>
            </a:r>
            <a:endParaRPr lang="ru-RU" sz="2400" b="1" dirty="0">
              <a:latin typeface="Arial" pitchFamily="34" charset="0"/>
              <a:cs typeface="Arial" pitchFamily="34" charset="0"/>
            </a:endParaRPr>
          </a:p>
        </p:txBody>
      </p:sp>
      <p:sp>
        <p:nvSpPr>
          <p:cNvPr id="3" name="Объект 2"/>
          <p:cNvSpPr>
            <a:spLocks noGrp="1"/>
          </p:cNvSpPr>
          <p:nvPr>
            <p:ph idx="1"/>
          </p:nvPr>
        </p:nvSpPr>
        <p:spPr>
          <a:xfrm>
            <a:off x="1619672" y="1200151"/>
            <a:ext cx="7067128" cy="3394472"/>
          </a:xfrm>
        </p:spPr>
        <p:txBody>
          <a:bodyPr>
            <a:normAutofit/>
          </a:bodyPr>
          <a:lstStyle/>
          <a:p>
            <a:pPr marL="0" lvl="0" indent="0">
              <a:buNone/>
            </a:pPr>
            <a:r>
              <a:rPr lang="ru-RU" sz="2400" dirty="0">
                <a:latin typeface="Arial" pitchFamily="34" charset="0"/>
                <a:cs typeface="Arial" pitchFamily="34" charset="0"/>
              </a:rPr>
              <a:t>	</a:t>
            </a:r>
            <a:r>
              <a:rPr lang="en-US" sz="2400" dirty="0">
                <a:latin typeface="Arial" pitchFamily="34" charset="0"/>
                <a:cs typeface="Arial" pitchFamily="34" charset="0"/>
              </a:rPr>
              <a:t> To </a:t>
            </a:r>
            <a:r>
              <a:rPr lang="en-US" sz="2400" dirty="0" smtClean="0">
                <a:latin typeface="Arial" pitchFamily="34" charset="0"/>
                <a:cs typeface="Arial" pitchFamily="34" charset="0"/>
              </a:rPr>
              <a:t>learn</a:t>
            </a:r>
            <a:r>
              <a:rPr lang="ru-RU" sz="2400" dirty="0" smtClean="0">
                <a:latin typeface="Arial" pitchFamily="34" charset="0"/>
                <a:cs typeface="Arial" pitchFamily="34" charset="0"/>
              </a:rPr>
              <a:t>: </a:t>
            </a:r>
            <a:endParaRPr lang="en-US" sz="2400" dirty="0">
              <a:latin typeface="Arial" pitchFamily="34" charset="0"/>
              <a:cs typeface="Arial" pitchFamily="34" charset="0"/>
            </a:endParaRPr>
          </a:p>
          <a:p>
            <a:pPr lvl="1"/>
            <a:r>
              <a:rPr lang="en-US" sz="2400" dirty="0">
                <a:latin typeface="Arial" pitchFamily="34" charset="0"/>
                <a:cs typeface="Arial" pitchFamily="34" charset="0"/>
              </a:rPr>
              <a:t>t</a:t>
            </a:r>
            <a:r>
              <a:rPr lang="en-US" sz="2400" dirty="0" smtClean="0">
                <a:latin typeface="Arial" pitchFamily="34" charset="0"/>
                <a:cs typeface="Arial" pitchFamily="34" charset="0"/>
              </a:rPr>
              <a:t>he meaning of global public goods;</a:t>
            </a:r>
          </a:p>
          <a:p>
            <a:pPr lvl="1"/>
            <a:r>
              <a:rPr lang="en-US" sz="2400" dirty="0" smtClean="0">
                <a:latin typeface="Arial" pitchFamily="34" charset="0"/>
                <a:cs typeface="Arial" pitchFamily="34" charset="0"/>
              </a:rPr>
              <a:t>the </a:t>
            </a:r>
            <a:r>
              <a:rPr lang="en-US" sz="2400" dirty="0" smtClean="0">
                <a:latin typeface="Arial" pitchFamily="34" charset="0"/>
                <a:cs typeface="Arial" pitchFamily="34" charset="0"/>
              </a:rPr>
              <a:t>meaning and theories of </a:t>
            </a:r>
            <a:r>
              <a:rPr lang="en-US" sz="2400" dirty="0">
                <a:latin typeface="Arial" pitchFamily="34" charset="0"/>
                <a:cs typeface="Arial" pitchFamily="34" charset="0"/>
              </a:rPr>
              <a:t>global</a:t>
            </a:r>
            <a:r>
              <a:rPr lang="ru-RU" sz="2400" dirty="0">
                <a:latin typeface="Arial" panose="020B0604020202020204" pitchFamily="34" charset="0"/>
                <a:cs typeface="Arial" panose="020B0604020202020204" pitchFamily="34" charset="0"/>
              </a:rPr>
              <a:t> </a:t>
            </a:r>
            <a:r>
              <a:rPr lang="en-US" sz="2400" dirty="0" smtClean="0">
                <a:latin typeface="Arial" panose="020B0604020202020204" pitchFamily="34" charset="0"/>
                <a:cs typeface="Arial" panose="020B0604020202020204" pitchFamily="34" charset="0"/>
              </a:rPr>
              <a:t>goods </a:t>
            </a:r>
            <a:r>
              <a:rPr lang="en-US" sz="2400" dirty="0">
                <a:latin typeface="Arial" panose="020B0604020202020204" pitchFamily="34" charset="0"/>
                <a:cs typeface="Arial" panose="020B0604020202020204" pitchFamily="34" charset="0"/>
              </a:rPr>
              <a:t>global</a:t>
            </a:r>
            <a:r>
              <a:rPr lang="ru-RU" sz="2400" dirty="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governance </a:t>
            </a:r>
            <a:r>
              <a:rPr lang="ru-RU" sz="2400" dirty="0" smtClean="0">
                <a:latin typeface="Arial" pitchFamily="34" charset="0"/>
                <a:cs typeface="Arial" pitchFamily="34" charset="0"/>
              </a:rPr>
              <a:t>;</a:t>
            </a:r>
            <a:endParaRPr lang="en-US" sz="2400" dirty="0" smtClean="0">
              <a:latin typeface="Arial" pitchFamily="34" charset="0"/>
              <a:cs typeface="Arial" pitchFamily="34" charset="0"/>
            </a:endParaRPr>
          </a:p>
          <a:p>
            <a:pPr lvl="1"/>
            <a:r>
              <a:rPr lang="en-US" sz="2400" dirty="0">
                <a:latin typeface="Arial" pitchFamily="34" charset="0"/>
                <a:cs typeface="Arial" pitchFamily="34" charset="0"/>
              </a:rPr>
              <a:t>t</a:t>
            </a:r>
            <a:r>
              <a:rPr lang="en-US" sz="2400" dirty="0" smtClean="0">
                <a:latin typeface="Arial" pitchFamily="34" charset="0"/>
                <a:cs typeface="Arial" pitchFamily="34" charset="0"/>
              </a:rPr>
              <a:t>he </a:t>
            </a:r>
            <a:r>
              <a:rPr lang="en-US" sz="2400" dirty="0">
                <a:latin typeface="Arial" pitchFamily="34" charset="0"/>
                <a:cs typeface="Arial" pitchFamily="34" charset="0"/>
              </a:rPr>
              <a:t>institutions of global</a:t>
            </a:r>
            <a:r>
              <a:rPr lang="ru-RU" sz="2400" dirty="0">
                <a:latin typeface="Arial" panose="020B0604020202020204" pitchFamily="34" charset="0"/>
                <a:cs typeface="Arial" panose="020B0604020202020204" pitchFamily="34" charset="0"/>
              </a:rPr>
              <a:t> </a:t>
            </a:r>
            <a:r>
              <a:rPr lang="en-US" sz="2400" dirty="0">
                <a:latin typeface="Arial" pitchFamily="34" charset="0"/>
                <a:cs typeface="Arial" pitchFamily="34" charset="0"/>
              </a:rPr>
              <a:t>governance </a:t>
            </a:r>
            <a:r>
              <a:rPr lang="en-US" sz="2400" dirty="0" smtClean="0">
                <a:latin typeface="Arial" pitchFamily="34" charset="0"/>
                <a:cs typeface="Arial" pitchFamily="34" charset="0"/>
              </a:rPr>
              <a:t>;</a:t>
            </a:r>
            <a:endParaRPr lang="" sz="2400" dirty="0">
              <a:latin typeface="Arial" pitchFamily="34" charset="0"/>
              <a:cs typeface="Arial"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19071204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6" name="Rectangle 6"/>
          <p:cNvSpPr>
            <a:spLocks noGrp="1" noChangeArrowheads="1"/>
          </p:cNvSpPr>
          <p:nvPr>
            <p:ph type="title"/>
          </p:nvPr>
        </p:nvSpPr>
        <p:spPr/>
        <p:txBody>
          <a:bodyPr/>
          <a:lstStyle/>
          <a:p>
            <a:r>
              <a:rPr lang="en-US" altLang="ru-RU" sz="2100"/>
              <a:t>Slide 1: What are Global Public Goods?</a:t>
            </a:r>
          </a:p>
        </p:txBody>
      </p:sp>
      <p:sp>
        <p:nvSpPr>
          <p:cNvPr id="15367" name="Rectangle 7"/>
          <p:cNvSpPr>
            <a:spLocks noGrp="1" noChangeArrowheads="1"/>
          </p:cNvSpPr>
          <p:nvPr>
            <p:ph type="body" idx="1"/>
          </p:nvPr>
        </p:nvSpPr>
        <p:spPr/>
        <p:txBody>
          <a:bodyPr>
            <a:normAutofit fontScale="77500" lnSpcReduction="20000"/>
          </a:bodyPr>
          <a:lstStyle/>
          <a:p>
            <a:r>
              <a:rPr lang="en-US" altLang="ru-RU" dirty="0"/>
              <a:t>Global Public Goods are commodities, services or resources with shared benefits.  </a:t>
            </a:r>
            <a:r>
              <a:rPr lang="en-US" altLang="ru-RU"/>
              <a:t>They possess two characteristics:</a:t>
            </a:r>
          </a:p>
          <a:p>
            <a:endParaRPr lang="en-US" altLang="ru-RU"/>
          </a:p>
          <a:p>
            <a:pPr lvl="1"/>
            <a:r>
              <a:rPr lang="en-US" altLang="ru-RU" dirty="0"/>
              <a:t>They produce benefits that are impossible to prevent everyone from enjoying</a:t>
            </a:r>
          </a:p>
          <a:p>
            <a:pPr lvl="1"/>
            <a:r>
              <a:rPr lang="en-US" altLang="ru-RU" dirty="0"/>
              <a:t>Consumption by one individual does not  detract from that of another.</a:t>
            </a:r>
          </a:p>
          <a:p>
            <a:pPr lvl="1"/>
            <a:endParaRPr lang="en-US" altLang="ru-RU" dirty="0"/>
          </a:p>
          <a:p>
            <a:pPr lvl="1">
              <a:buFont typeface="Wingdings" panose="05000000000000000000" pitchFamily="2" charset="2"/>
              <a:buNone/>
            </a:pPr>
            <a:r>
              <a:rPr lang="en-US" altLang="ru-RU" dirty="0"/>
              <a:t>An example of a global public good is clean air.</a:t>
            </a:r>
          </a:p>
        </p:txBody>
      </p:sp>
      <p:sp>
        <p:nvSpPr>
          <p:cNvPr id="15368" name="Text Box 8"/>
          <p:cNvSpPr txBox="1">
            <a:spLocks noChangeArrowheads="1"/>
          </p:cNvSpPr>
          <p:nvPr/>
        </p:nvSpPr>
        <p:spPr bwMode="auto">
          <a:xfrm>
            <a:off x="1569244" y="4651772"/>
            <a:ext cx="4939173"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ru-RU" sz="900" i="1"/>
              <a:t>Source: Development Committee Paper “Poverty reduction and Global Public Goods”, September 2000</a:t>
            </a:r>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45221"/>
            <a:ext cx="1214607" cy="1098947"/>
          </a:xfrm>
          <a:prstGeom prst="rect">
            <a:avLst/>
          </a:prstGeom>
        </p:spPr>
      </p:pic>
    </p:spTree>
    <p:extLst>
      <p:ext uri="{BB962C8B-B14F-4D97-AF65-F5344CB8AC3E}">
        <p14:creationId xmlns:p14="http://schemas.microsoft.com/office/powerpoint/2010/main" val="2505639176"/>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p:txBody>
          <a:bodyPr/>
          <a:lstStyle/>
          <a:p>
            <a:r>
              <a:rPr lang="en-US" altLang="ru-RU" sz="2100" dirty="0" smtClean="0"/>
              <a:t>What </a:t>
            </a:r>
            <a:r>
              <a:rPr lang="en-US" altLang="ru-RU" sz="2100" dirty="0"/>
              <a:t>are Global Public Goods?</a:t>
            </a:r>
          </a:p>
        </p:txBody>
      </p:sp>
      <p:sp>
        <p:nvSpPr>
          <p:cNvPr id="6149" name="Rectangle 5"/>
          <p:cNvSpPr>
            <a:spLocks noGrp="1" noChangeArrowheads="1"/>
          </p:cNvSpPr>
          <p:nvPr>
            <p:ph type="body" idx="1"/>
          </p:nvPr>
        </p:nvSpPr>
        <p:spPr/>
        <p:txBody>
          <a:bodyPr>
            <a:normAutofit fontScale="70000" lnSpcReduction="20000"/>
          </a:bodyPr>
          <a:lstStyle/>
          <a:p>
            <a:pPr>
              <a:lnSpc>
                <a:spcPct val="90000"/>
              </a:lnSpc>
            </a:pPr>
            <a:r>
              <a:rPr lang="en-US" altLang="ru-RU"/>
              <a:t>International public goods, global and regional, address issues that: </a:t>
            </a:r>
          </a:p>
          <a:p>
            <a:pPr>
              <a:lnSpc>
                <a:spcPct val="90000"/>
              </a:lnSpc>
            </a:pPr>
            <a:endParaRPr lang="en-US" altLang="ru-RU"/>
          </a:p>
          <a:p>
            <a:pPr lvl="1">
              <a:lnSpc>
                <a:spcPct val="90000"/>
              </a:lnSpc>
            </a:pPr>
            <a:r>
              <a:rPr lang="en-US" altLang="ru-RU"/>
              <a:t>are deemed to be important to the international community, to both developed and developing countries; </a:t>
            </a:r>
          </a:p>
          <a:p>
            <a:pPr lvl="1">
              <a:lnSpc>
                <a:spcPct val="90000"/>
              </a:lnSpc>
            </a:pPr>
            <a:endParaRPr lang="en-US" altLang="ru-RU"/>
          </a:p>
          <a:p>
            <a:pPr lvl="1">
              <a:lnSpc>
                <a:spcPct val="90000"/>
              </a:lnSpc>
            </a:pPr>
            <a:r>
              <a:rPr lang="en-US" altLang="ru-RU"/>
              <a:t>typically cannot, or will not, be adequately addressed by individual countries or entities acting alone, and, in such cases;</a:t>
            </a:r>
          </a:p>
          <a:p>
            <a:pPr lvl="1">
              <a:lnSpc>
                <a:spcPct val="90000"/>
              </a:lnSpc>
            </a:pPr>
            <a:endParaRPr lang="en-US" altLang="ru-RU"/>
          </a:p>
          <a:p>
            <a:pPr lvl="1">
              <a:lnSpc>
                <a:spcPct val="90000"/>
              </a:lnSpc>
            </a:pPr>
            <a:r>
              <a:rPr lang="en-US" altLang="ru-RU"/>
              <a:t>are best addressed collectively on a multilateral basis.			</a:t>
            </a:r>
          </a:p>
          <a:p>
            <a:pPr lvl="4">
              <a:lnSpc>
                <a:spcPct val="90000"/>
              </a:lnSpc>
            </a:pPr>
            <a:endParaRPr lang="en-US" altLang="ru-RU"/>
          </a:p>
          <a:p>
            <a:pPr lvl="1">
              <a:lnSpc>
                <a:spcPct val="90000"/>
              </a:lnSpc>
              <a:buFont typeface="Wingdings" panose="05000000000000000000" pitchFamily="2" charset="2"/>
              <a:buNone/>
            </a:pPr>
            <a:r>
              <a:rPr lang="en-US" altLang="ru-RU"/>
              <a:t>Source: International Task Force on GPGs</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01204"/>
            <a:ext cx="1214607" cy="1098947"/>
          </a:xfrm>
          <a:prstGeom prst="rect">
            <a:avLst/>
          </a:prstGeom>
        </p:spPr>
      </p:pic>
    </p:spTree>
    <p:extLst>
      <p:ext uri="{BB962C8B-B14F-4D97-AF65-F5344CB8AC3E}">
        <p14:creationId xmlns:p14="http://schemas.microsoft.com/office/powerpoint/2010/main" val="470963129"/>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normAutofit fontScale="90000"/>
          </a:bodyPr>
          <a:lstStyle/>
          <a:p>
            <a:r>
              <a:rPr lang="en-US" altLang="ru-RU" dirty="0" smtClean="0">
                <a:effectLst>
                  <a:outerShdw blurRad="38100" dist="38100" dir="2700000" algn="tl">
                    <a:srgbClr val="C0C0C0"/>
                  </a:outerShdw>
                </a:effectLst>
              </a:rPr>
              <a:t>S     </a:t>
            </a:r>
            <a:r>
              <a:rPr lang="en-US" altLang="ru-RU" dirty="0">
                <a:effectLst>
                  <a:outerShdw blurRad="38100" dist="38100" dir="2700000" algn="tl">
                    <a:srgbClr val="C0C0C0"/>
                  </a:outerShdw>
                </a:effectLst>
              </a:rPr>
              <a:t>Why do we need to care?</a:t>
            </a:r>
          </a:p>
        </p:txBody>
      </p:sp>
      <p:sp>
        <p:nvSpPr>
          <p:cNvPr id="3085" name="Text Box 13"/>
          <p:cNvSpPr txBox="1">
            <a:spLocks noChangeArrowheads="1"/>
          </p:cNvSpPr>
          <p:nvPr/>
        </p:nvSpPr>
        <p:spPr bwMode="auto">
          <a:xfrm>
            <a:off x="1600200" y="971550"/>
            <a:ext cx="6172200" cy="415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ru-RU"/>
              <a:t>It’s about</a:t>
            </a:r>
            <a:r>
              <a:rPr lang="en-US" altLang="ru-RU" sz="2100"/>
              <a:t> “</a:t>
            </a:r>
            <a:r>
              <a:rPr lang="en-US" altLang="ru-RU" sz="2100">
                <a:solidFill>
                  <a:schemeClr val="accent2"/>
                </a:solidFill>
              </a:rPr>
              <a:t>Globalization</a:t>
            </a:r>
            <a:r>
              <a:rPr lang="en-US" altLang="ru-RU"/>
              <a:t>”. </a:t>
            </a:r>
            <a:endParaRPr lang="en-US" altLang="ru-RU" sz="2100"/>
          </a:p>
        </p:txBody>
      </p:sp>
      <p:graphicFrame>
        <p:nvGraphicFramePr>
          <p:cNvPr id="3131" name="Group 59"/>
          <p:cNvGraphicFramePr>
            <a:graphicFrameLocks noGrp="1"/>
          </p:cNvGraphicFramePr>
          <p:nvPr>
            <p:ph sz="half" idx="1"/>
          </p:nvPr>
        </p:nvGraphicFramePr>
        <p:xfrm>
          <a:off x="1485900" y="1828800"/>
          <a:ext cx="6172200" cy="2513648"/>
        </p:xfrm>
        <a:graphic>
          <a:graphicData uri="http://schemas.openxmlformats.org/drawingml/2006/table">
            <a:tbl>
              <a:tblPr/>
              <a:tblGrid>
                <a:gridCol w="2057400"/>
                <a:gridCol w="2057400"/>
                <a:gridCol w="2057400"/>
              </a:tblGrid>
              <a:tr h="319088">
                <a:tc>
                  <a:txBody>
                    <a:bodyPr/>
                    <a:lstStyle>
                      <a:lvl1pPr>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1pPr>
                      <a:lvl2pPr marL="34448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2pPr>
                      <a:lvl3pPr marL="693738">
                        <a:spcBef>
                          <a:spcPct val="20000"/>
                        </a:spcBef>
                        <a:buClr>
                          <a:schemeClr val="accent1"/>
                        </a:buClr>
                        <a:buSzPct val="70000"/>
                        <a:buFont typeface="Wingdings" panose="05000000000000000000" pitchFamily="2" charset="2"/>
                        <a:defRPr sz="1600">
                          <a:solidFill>
                            <a:schemeClr val="tx1"/>
                          </a:solidFill>
                          <a:latin typeface="Arial" panose="020B0604020202020204" pitchFamily="34" charset="0"/>
                          <a:cs typeface="Arial" panose="020B0604020202020204" pitchFamily="34" charset="0"/>
                        </a:defRPr>
                      </a:lvl3pPr>
                      <a:lvl4pPr marL="989013">
                        <a:spcBef>
                          <a:spcPct val="20000"/>
                        </a:spcBef>
                        <a:buClr>
                          <a:schemeClr val="tx2"/>
                        </a:buClr>
                        <a:buSzPct val="75000"/>
                        <a:buFont typeface="Wingdings" panose="05000000000000000000" pitchFamily="2" charset="2"/>
                        <a:defRPr sz="1400">
                          <a:solidFill>
                            <a:schemeClr val="tx1"/>
                          </a:solidFill>
                          <a:latin typeface="Arial" panose="020B0604020202020204" pitchFamily="34" charset="0"/>
                          <a:cs typeface="Arial" panose="020B0604020202020204" pitchFamily="34" charset="0"/>
                        </a:defRPr>
                      </a:lvl4pPr>
                      <a:lvl5pPr marL="1282700">
                        <a:spcBef>
                          <a:spcPct val="20000"/>
                        </a:spcBef>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5pPr>
                      <a:lvl6pPr marL="17399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6pPr>
                      <a:lvl7pPr marL="21971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7pPr>
                      <a:lvl8pPr marL="26543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8pPr>
                      <a:lvl9pPr marL="31115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endParaRPr kumimoji="0" lang="ru-RU" altLang="ru-RU" sz="15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68580" marR="6858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1pPr>
                      <a:lvl2pPr marL="34448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2pPr>
                      <a:lvl3pPr marL="693738">
                        <a:spcBef>
                          <a:spcPct val="20000"/>
                        </a:spcBef>
                        <a:buClr>
                          <a:schemeClr val="accent1"/>
                        </a:buClr>
                        <a:buSzPct val="70000"/>
                        <a:buFont typeface="Wingdings" panose="05000000000000000000" pitchFamily="2" charset="2"/>
                        <a:defRPr sz="1600">
                          <a:solidFill>
                            <a:schemeClr val="tx1"/>
                          </a:solidFill>
                          <a:latin typeface="Arial" panose="020B0604020202020204" pitchFamily="34" charset="0"/>
                          <a:cs typeface="Arial" panose="020B0604020202020204" pitchFamily="34" charset="0"/>
                        </a:defRPr>
                      </a:lvl3pPr>
                      <a:lvl4pPr marL="989013">
                        <a:spcBef>
                          <a:spcPct val="20000"/>
                        </a:spcBef>
                        <a:buClr>
                          <a:schemeClr val="tx2"/>
                        </a:buClr>
                        <a:buSzPct val="75000"/>
                        <a:buFont typeface="Wingdings" panose="05000000000000000000" pitchFamily="2" charset="2"/>
                        <a:defRPr sz="1400">
                          <a:solidFill>
                            <a:schemeClr val="tx1"/>
                          </a:solidFill>
                          <a:latin typeface="Arial" panose="020B0604020202020204" pitchFamily="34" charset="0"/>
                          <a:cs typeface="Arial" panose="020B0604020202020204" pitchFamily="34" charset="0"/>
                        </a:defRPr>
                      </a:lvl4pPr>
                      <a:lvl5pPr marL="1282700">
                        <a:spcBef>
                          <a:spcPct val="20000"/>
                        </a:spcBef>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5pPr>
                      <a:lvl6pPr marL="17399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6pPr>
                      <a:lvl7pPr marL="21971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7pPr>
                      <a:lvl8pPr marL="26543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8pPr>
                      <a:lvl9pPr marL="31115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n-US" altLang="ru-RU" sz="15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Before</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1pPr>
                      <a:lvl2pPr marL="34448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2pPr>
                      <a:lvl3pPr marL="693738">
                        <a:spcBef>
                          <a:spcPct val="20000"/>
                        </a:spcBef>
                        <a:buClr>
                          <a:schemeClr val="accent1"/>
                        </a:buClr>
                        <a:buSzPct val="70000"/>
                        <a:buFont typeface="Wingdings" panose="05000000000000000000" pitchFamily="2" charset="2"/>
                        <a:defRPr sz="1600">
                          <a:solidFill>
                            <a:schemeClr val="tx1"/>
                          </a:solidFill>
                          <a:latin typeface="Arial" panose="020B0604020202020204" pitchFamily="34" charset="0"/>
                          <a:cs typeface="Arial" panose="020B0604020202020204" pitchFamily="34" charset="0"/>
                        </a:defRPr>
                      </a:lvl3pPr>
                      <a:lvl4pPr marL="989013">
                        <a:spcBef>
                          <a:spcPct val="20000"/>
                        </a:spcBef>
                        <a:buClr>
                          <a:schemeClr val="tx2"/>
                        </a:buClr>
                        <a:buSzPct val="75000"/>
                        <a:buFont typeface="Wingdings" panose="05000000000000000000" pitchFamily="2" charset="2"/>
                        <a:defRPr sz="1400">
                          <a:solidFill>
                            <a:schemeClr val="tx1"/>
                          </a:solidFill>
                          <a:latin typeface="Arial" panose="020B0604020202020204" pitchFamily="34" charset="0"/>
                          <a:cs typeface="Arial" panose="020B0604020202020204" pitchFamily="34" charset="0"/>
                        </a:defRPr>
                      </a:lvl4pPr>
                      <a:lvl5pPr marL="1282700">
                        <a:spcBef>
                          <a:spcPct val="20000"/>
                        </a:spcBef>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5pPr>
                      <a:lvl6pPr marL="17399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6pPr>
                      <a:lvl7pPr marL="21971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7pPr>
                      <a:lvl8pPr marL="26543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8pPr>
                      <a:lvl9pPr marL="31115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n-US" altLang="ru-RU" sz="15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After</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5780">
                <a:tc>
                  <a:txBody>
                    <a:bodyPr/>
                    <a:lstStyle>
                      <a:lvl1pPr>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1pPr>
                      <a:lvl2pPr marL="34448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2pPr>
                      <a:lvl3pPr marL="693738">
                        <a:spcBef>
                          <a:spcPct val="20000"/>
                        </a:spcBef>
                        <a:buClr>
                          <a:schemeClr val="accent1"/>
                        </a:buClr>
                        <a:buSzPct val="70000"/>
                        <a:buFont typeface="Wingdings" panose="05000000000000000000" pitchFamily="2" charset="2"/>
                        <a:defRPr sz="1600">
                          <a:solidFill>
                            <a:schemeClr val="tx1"/>
                          </a:solidFill>
                          <a:latin typeface="Arial" panose="020B0604020202020204" pitchFamily="34" charset="0"/>
                          <a:cs typeface="Arial" panose="020B0604020202020204" pitchFamily="34" charset="0"/>
                        </a:defRPr>
                      </a:lvl3pPr>
                      <a:lvl4pPr marL="989013">
                        <a:spcBef>
                          <a:spcPct val="20000"/>
                        </a:spcBef>
                        <a:buClr>
                          <a:schemeClr val="tx2"/>
                        </a:buClr>
                        <a:buSzPct val="75000"/>
                        <a:buFont typeface="Wingdings" panose="05000000000000000000" pitchFamily="2" charset="2"/>
                        <a:defRPr sz="1400">
                          <a:solidFill>
                            <a:schemeClr val="tx1"/>
                          </a:solidFill>
                          <a:latin typeface="Arial" panose="020B0604020202020204" pitchFamily="34" charset="0"/>
                          <a:cs typeface="Arial" panose="020B0604020202020204" pitchFamily="34" charset="0"/>
                        </a:defRPr>
                      </a:lvl4pPr>
                      <a:lvl5pPr marL="1282700">
                        <a:spcBef>
                          <a:spcPct val="20000"/>
                        </a:spcBef>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5pPr>
                      <a:lvl6pPr marL="17399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6pPr>
                      <a:lvl7pPr marL="21971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7pPr>
                      <a:lvl8pPr marL="26543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8pPr>
                      <a:lvl9pPr marL="31115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n-US" altLang="ru-RU" sz="15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HIV Infections Worldwide</a:t>
                      </a:r>
                    </a:p>
                  </a:txBody>
                  <a:tcPr marL="68580" marR="6858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1pPr>
                      <a:lvl2pPr marL="34448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2pPr>
                      <a:lvl3pPr marL="693738">
                        <a:spcBef>
                          <a:spcPct val="20000"/>
                        </a:spcBef>
                        <a:buClr>
                          <a:schemeClr val="accent1"/>
                        </a:buClr>
                        <a:buSzPct val="70000"/>
                        <a:buFont typeface="Wingdings" panose="05000000000000000000" pitchFamily="2" charset="2"/>
                        <a:defRPr sz="1600">
                          <a:solidFill>
                            <a:schemeClr val="tx1"/>
                          </a:solidFill>
                          <a:latin typeface="Arial" panose="020B0604020202020204" pitchFamily="34" charset="0"/>
                          <a:cs typeface="Arial" panose="020B0604020202020204" pitchFamily="34" charset="0"/>
                        </a:defRPr>
                      </a:lvl3pPr>
                      <a:lvl4pPr marL="989013">
                        <a:spcBef>
                          <a:spcPct val="20000"/>
                        </a:spcBef>
                        <a:buClr>
                          <a:schemeClr val="tx2"/>
                        </a:buClr>
                        <a:buSzPct val="75000"/>
                        <a:buFont typeface="Wingdings" panose="05000000000000000000" pitchFamily="2" charset="2"/>
                        <a:defRPr sz="1400">
                          <a:solidFill>
                            <a:schemeClr val="tx1"/>
                          </a:solidFill>
                          <a:latin typeface="Arial" panose="020B0604020202020204" pitchFamily="34" charset="0"/>
                          <a:cs typeface="Arial" panose="020B0604020202020204" pitchFamily="34" charset="0"/>
                        </a:defRPr>
                      </a:lvl4pPr>
                      <a:lvl5pPr marL="1282700">
                        <a:spcBef>
                          <a:spcPct val="20000"/>
                        </a:spcBef>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5pPr>
                      <a:lvl6pPr marL="17399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6pPr>
                      <a:lvl7pPr marL="21971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7pPr>
                      <a:lvl8pPr marL="26543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8pPr>
                      <a:lvl9pPr marL="31115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n-US" altLang="ru-RU" sz="15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0 (1960)</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1pPr>
                      <a:lvl2pPr marL="34448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2pPr>
                      <a:lvl3pPr marL="693738">
                        <a:spcBef>
                          <a:spcPct val="20000"/>
                        </a:spcBef>
                        <a:buClr>
                          <a:schemeClr val="accent1"/>
                        </a:buClr>
                        <a:buSzPct val="70000"/>
                        <a:buFont typeface="Wingdings" panose="05000000000000000000" pitchFamily="2" charset="2"/>
                        <a:defRPr sz="1600">
                          <a:solidFill>
                            <a:schemeClr val="tx1"/>
                          </a:solidFill>
                          <a:latin typeface="Arial" panose="020B0604020202020204" pitchFamily="34" charset="0"/>
                          <a:cs typeface="Arial" panose="020B0604020202020204" pitchFamily="34" charset="0"/>
                        </a:defRPr>
                      </a:lvl3pPr>
                      <a:lvl4pPr marL="989013">
                        <a:spcBef>
                          <a:spcPct val="20000"/>
                        </a:spcBef>
                        <a:buClr>
                          <a:schemeClr val="tx2"/>
                        </a:buClr>
                        <a:buSzPct val="75000"/>
                        <a:buFont typeface="Wingdings" panose="05000000000000000000" pitchFamily="2" charset="2"/>
                        <a:defRPr sz="1400">
                          <a:solidFill>
                            <a:schemeClr val="tx1"/>
                          </a:solidFill>
                          <a:latin typeface="Arial" panose="020B0604020202020204" pitchFamily="34" charset="0"/>
                          <a:cs typeface="Arial" panose="020B0604020202020204" pitchFamily="34" charset="0"/>
                        </a:defRPr>
                      </a:lvl4pPr>
                      <a:lvl5pPr marL="1282700">
                        <a:spcBef>
                          <a:spcPct val="20000"/>
                        </a:spcBef>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5pPr>
                      <a:lvl6pPr marL="17399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6pPr>
                      <a:lvl7pPr marL="21971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7pPr>
                      <a:lvl8pPr marL="26543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8pPr>
                      <a:lvl9pPr marL="31115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n-US" altLang="ru-RU" sz="15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40 m (2005)</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5780">
                <a:tc>
                  <a:txBody>
                    <a:bodyPr/>
                    <a:lstStyle>
                      <a:lvl1pPr>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1pPr>
                      <a:lvl2pPr marL="34448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2pPr>
                      <a:lvl3pPr marL="693738">
                        <a:spcBef>
                          <a:spcPct val="20000"/>
                        </a:spcBef>
                        <a:buClr>
                          <a:schemeClr val="accent1"/>
                        </a:buClr>
                        <a:buSzPct val="70000"/>
                        <a:buFont typeface="Wingdings" panose="05000000000000000000" pitchFamily="2" charset="2"/>
                        <a:defRPr sz="1600">
                          <a:solidFill>
                            <a:schemeClr val="tx1"/>
                          </a:solidFill>
                          <a:latin typeface="Arial" panose="020B0604020202020204" pitchFamily="34" charset="0"/>
                          <a:cs typeface="Arial" panose="020B0604020202020204" pitchFamily="34" charset="0"/>
                        </a:defRPr>
                      </a:lvl3pPr>
                      <a:lvl4pPr marL="989013">
                        <a:spcBef>
                          <a:spcPct val="20000"/>
                        </a:spcBef>
                        <a:buClr>
                          <a:schemeClr val="tx2"/>
                        </a:buClr>
                        <a:buSzPct val="75000"/>
                        <a:buFont typeface="Wingdings" panose="05000000000000000000" pitchFamily="2" charset="2"/>
                        <a:defRPr sz="1400">
                          <a:solidFill>
                            <a:schemeClr val="tx1"/>
                          </a:solidFill>
                          <a:latin typeface="Arial" panose="020B0604020202020204" pitchFamily="34" charset="0"/>
                          <a:cs typeface="Arial" panose="020B0604020202020204" pitchFamily="34" charset="0"/>
                        </a:defRPr>
                      </a:lvl4pPr>
                      <a:lvl5pPr marL="1282700">
                        <a:spcBef>
                          <a:spcPct val="20000"/>
                        </a:spcBef>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5pPr>
                      <a:lvl6pPr marL="17399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6pPr>
                      <a:lvl7pPr marL="21971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7pPr>
                      <a:lvl8pPr marL="26543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8pPr>
                      <a:lvl9pPr marL="31115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n-US" altLang="ru-RU" sz="15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Carbon Dioxide Concentrations</a:t>
                      </a:r>
                    </a:p>
                  </a:txBody>
                  <a:tcPr marL="68580" marR="6858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1pPr>
                      <a:lvl2pPr marL="34448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2pPr>
                      <a:lvl3pPr marL="693738">
                        <a:spcBef>
                          <a:spcPct val="20000"/>
                        </a:spcBef>
                        <a:buClr>
                          <a:schemeClr val="accent1"/>
                        </a:buClr>
                        <a:buSzPct val="70000"/>
                        <a:buFont typeface="Wingdings" panose="05000000000000000000" pitchFamily="2" charset="2"/>
                        <a:defRPr sz="1600">
                          <a:solidFill>
                            <a:schemeClr val="tx1"/>
                          </a:solidFill>
                          <a:latin typeface="Arial" panose="020B0604020202020204" pitchFamily="34" charset="0"/>
                          <a:cs typeface="Arial" panose="020B0604020202020204" pitchFamily="34" charset="0"/>
                        </a:defRPr>
                      </a:lvl3pPr>
                      <a:lvl4pPr marL="989013">
                        <a:spcBef>
                          <a:spcPct val="20000"/>
                        </a:spcBef>
                        <a:buClr>
                          <a:schemeClr val="tx2"/>
                        </a:buClr>
                        <a:buSzPct val="75000"/>
                        <a:buFont typeface="Wingdings" panose="05000000000000000000" pitchFamily="2" charset="2"/>
                        <a:defRPr sz="1400">
                          <a:solidFill>
                            <a:schemeClr val="tx1"/>
                          </a:solidFill>
                          <a:latin typeface="Arial" panose="020B0604020202020204" pitchFamily="34" charset="0"/>
                          <a:cs typeface="Arial" panose="020B0604020202020204" pitchFamily="34" charset="0"/>
                        </a:defRPr>
                      </a:lvl4pPr>
                      <a:lvl5pPr marL="1282700">
                        <a:spcBef>
                          <a:spcPct val="20000"/>
                        </a:spcBef>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5pPr>
                      <a:lvl6pPr marL="17399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6pPr>
                      <a:lvl7pPr marL="21971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7pPr>
                      <a:lvl8pPr marL="26543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8pPr>
                      <a:lvl9pPr marL="31115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n-US" altLang="ru-RU" sz="15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300 ppm (1992)</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1pPr>
                      <a:lvl2pPr marL="34448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2pPr>
                      <a:lvl3pPr marL="693738">
                        <a:spcBef>
                          <a:spcPct val="20000"/>
                        </a:spcBef>
                        <a:buClr>
                          <a:schemeClr val="accent1"/>
                        </a:buClr>
                        <a:buSzPct val="70000"/>
                        <a:buFont typeface="Wingdings" panose="05000000000000000000" pitchFamily="2" charset="2"/>
                        <a:defRPr sz="1600">
                          <a:solidFill>
                            <a:schemeClr val="tx1"/>
                          </a:solidFill>
                          <a:latin typeface="Arial" panose="020B0604020202020204" pitchFamily="34" charset="0"/>
                          <a:cs typeface="Arial" panose="020B0604020202020204" pitchFamily="34" charset="0"/>
                        </a:defRPr>
                      </a:lvl3pPr>
                      <a:lvl4pPr marL="989013">
                        <a:spcBef>
                          <a:spcPct val="20000"/>
                        </a:spcBef>
                        <a:buClr>
                          <a:schemeClr val="tx2"/>
                        </a:buClr>
                        <a:buSzPct val="75000"/>
                        <a:buFont typeface="Wingdings" panose="05000000000000000000" pitchFamily="2" charset="2"/>
                        <a:defRPr sz="1400">
                          <a:solidFill>
                            <a:schemeClr val="tx1"/>
                          </a:solidFill>
                          <a:latin typeface="Arial" panose="020B0604020202020204" pitchFamily="34" charset="0"/>
                          <a:cs typeface="Arial" panose="020B0604020202020204" pitchFamily="34" charset="0"/>
                        </a:defRPr>
                      </a:lvl4pPr>
                      <a:lvl5pPr marL="1282700">
                        <a:spcBef>
                          <a:spcPct val="20000"/>
                        </a:spcBef>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5pPr>
                      <a:lvl6pPr marL="17399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6pPr>
                      <a:lvl7pPr marL="21971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7pPr>
                      <a:lvl8pPr marL="26543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8pPr>
                      <a:lvl9pPr marL="31115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n-US" altLang="ru-RU" sz="15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380 ppm (2005)</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1500">
                <a:tc>
                  <a:txBody>
                    <a:bodyPr/>
                    <a:lstStyle>
                      <a:lvl1pPr>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1pPr>
                      <a:lvl2pPr marL="34448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2pPr>
                      <a:lvl3pPr marL="693738">
                        <a:spcBef>
                          <a:spcPct val="20000"/>
                        </a:spcBef>
                        <a:buClr>
                          <a:schemeClr val="accent1"/>
                        </a:buClr>
                        <a:buSzPct val="70000"/>
                        <a:buFont typeface="Wingdings" panose="05000000000000000000" pitchFamily="2" charset="2"/>
                        <a:defRPr sz="1600">
                          <a:solidFill>
                            <a:schemeClr val="tx1"/>
                          </a:solidFill>
                          <a:latin typeface="Arial" panose="020B0604020202020204" pitchFamily="34" charset="0"/>
                          <a:cs typeface="Arial" panose="020B0604020202020204" pitchFamily="34" charset="0"/>
                        </a:defRPr>
                      </a:lvl3pPr>
                      <a:lvl4pPr marL="989013">
                        <a:spcBef>
                          <a:spcPct val="20000"/>
                        </a:spcBef>
                        <a:buClr>
                          <a:schemeClr val="tx2"/>
                        </a:buClr>
                        <a:buSzPct val="75000"/>
                        <a:buFont typeface="Wingdings" panose="05000000000000000000" pitchFamily="2" charset="2"/>
                        <a:defRPr sz="1400">
                          <a:solidFill>
                            <a:schemeClr val="tx1"/>
                          </a:solidFill>
                          <a:latin typeface="Arial" panose="020B0604020202020204" pitchFamily="34" charset="0"/>
                          <a:cs typeface="Arial" panose="020B0604020202020204" pitchFamily="34" charset="0"/>
                        </a:defRPr>
                      </a:lvl4pPr>
                      <a:lvl5pPr marL="1282700">
                        <a:spcBef>
                          <a:spcPct val="20000"/>
                        </a:spcBef>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5pPr>
                      <a:lvl6pPr marL="17399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6pPr>
                      <a:lvl7pPr marL="21971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7pPr>
                      <a:lvl8pPr marL="26543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8pPr>
                      <a:lvl9pPr marL="31115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n-US" altLang="ru-RU" sz="15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Refugees Worldwide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endParaRPr kumimoji="0" lang="en-US" altLang="ru-RU" sz="15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68580" marR="6858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1pPr>
                      <a:lvl2pPr marL="34448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2pPr>
                      <a:lvl3pPr marL="693738">
                        <a:spcBef>
                          <a:spcPct val="20000"/>
                        </a:spcBef>
                        <a:buClr>
                          <a:schemeClr val="accent1"/>
                        </a:buClr>
                        <a:buSzPct val="70000"/>
                        <a:buFont typeface="Wingdings" panose="05000000000000000000" pitchFamily="2" charset="2"/>
                        <a:defRPr sz="1600">
                          <a:solidFill>
                            <a:schemeClr val="tx1"/>
                          </a:solidFill>
                          <a:latin typeface="Arial" panose="020B0604020202020204" pitchFamily="34" charset="0"/>
                          <a:cs typeface="Arial" panose="020B0604020202020204" pitchFamily="34" charset="0"/>
                        </a:defRPr>
                      </a:lvl3pPr>
                      <a:lvl4pPr marL="989013">
                        <a:spcBef>
                          <a:spcPct val="20000"/>
                        </a:spcBef>
                        <a:buClr>
                          <a:schemeClr val="tx2"/>
                        </a:buClr>
                        <a:buSzPct val="75000"/>
                        <a:buFont typeface="Wingdings" panose="05000000000000000000" pitchFamily="2" charset="2"/>
                        <a:defRPr sz="1400">
                          <a:solidFill>
                            <a:schemeClr val="tx1"/>
                          </a:solidFill>
                          <a:latin typeface="Arial" panose="020B0604020202020204" pitchFamily="34" charset="0"/>
                          <a:cs typeface="Arial" panose="020B0604020202020204" pitchFamily="34" charset="0"/>
                        </a:defRPr>
                      </a:lvl4pPr>
                      <a:lvl5pPr marL="1282700">
                        <a:spcBef>
                          <a:spcPct val="20000"/>
                        </a:spcBef>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5pPr>
                      <a:lvl6pPr marL="17399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6pPr>
                      <a:lvl7pPr marL="21971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7pPr>
                      <a:lvl8pPr marL="26543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8pPr>
                      <a:lvl9pPr marL="31115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n-US" altLang="ru-RU" sz="15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5.7 m (1978)</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1pPr>
                      <a:lvl2pPr marL="34448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2pPr>
                      <a:lvl3pPr marL="693738">
                        <a:spcBef>
                          <a:spcPct val="20000"/>
                        </a:spcBef>
                        <a:buClr>
                          <a:schemeClr val="accent1"/>
                        </a:buClr>
                        <a:buSzPct val="70000"/>
                        <a:buFont typeface="Wingdings" panose="05000000000000000000" pitchFamily="2" charset="2"/>
                        <a:defRPr sz="1600">
                          <a:solidFill>
                            <a:schemeClr val="tx1"/>
                          </a:solidFill>
                          <a:latin typeface="Arial" panose="020B0604020202020204" pitchFamily="34" charset="0"/>
                          <a:cs typeface="Arial" panose="020B0604020202020204" pitchFamily="34" charset="0"/>
                        </a:defRPr>
                      </a:lvl3pPr>
                      <a:lvl4pPr marL="989013">
                        <a:spcBef>
                          <a:spcPct val="20000"/>
                        </a:spcBef>
                        <a:buClr>
                          <a:schemeClr val="tx2"/>
                        </a:buClr>
                        <a:buSzPct val="75000"/>
                        <a:buFont typeface="Wingdings" panose="05000000000000000000" pitchFamily="2" charset="2"/>
                        <a:defRPr sz="1400">
                          <a:solidFill>
                            <a:schemeClr val="tx1"/>
                          </a:solidFill>
                          <a:latin typeface="Arial" panose="020B0604020202020204" pitchFamily="34" charset="0"/>
                          <a:cs typeface="Arial" panose="020B0604020202020204" pitchFamily="34" charset="0"/>
                        </a:defRPr>
                      </a:lvl4pPr>
                      <a:lvl5pPr marL="1282700">
                        <a:spcBef>
                          <a:spcPct val="20000"/>
                        </a:spcBef>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5pPr>
                      <a:lvl6pPr marL="17399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6pPr>
                      <a:lvl7pPr marL="21971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7pPr>
                      <a:lvl8pPr marL="26543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8pPr>
                      <a:lvl9pPr marL="31115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n-US" altLang="ru-RU" sz="15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19.2 m (2005)</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1500">
                <a:tc>
                  <a:txBody>
                    <a:bodyPr/>
                    <a:lstStyle>
                      <a:lvl1pPr>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1pPr>
                      <a:lvl2pPr marL="34448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2pPr>
                      <a:lvl3pPr marL="693738">
                        <a:spcBef>
                          <a:spcPct val="20000"/>
                        </a:spcBef>
                        <a:buClr>
                          <a:schemeClr val="accent1"/>
                        </a:buClr>
                        <a:buSzPct val="70000"/>
                        <a:buFont typeface="Wingdings" panose="05000000000000000000" pitchFamily="2" charset="2"/>
                        <a:defRPr sz="1600">
                          <a:solidFill>
                            <a:schemeClr val="tx1"/>
                          </a:solidFill>
                          <a:latin typeface="Arial" panose="020B0604020202020204" pitchFamily="34" charset="0"/>
                          <a:cs typeface="Arial" panose="020B0604020202020204" pitchFamily="34" charset="0"/>
                        </a:defRPr>
                      </a:lvl3pPr>
                      <a:lvl4pPr marL="989013">
                        <a:spcBef>
                          <a:spcPct val="20000"/>
                        </a:spcBef>
                        <a:buClr>
                          <a:schemeClr val="tx2"/>
                        </a:buClr>
                        <a:buSzPct val="75000"/>
                        <a:buFont typeface="Wingdings" panose="05000000000000000000" pitchFamily="2" charset="2"/>
                        <a:defRPr sz="1400">
                          <a:solidFill>
                            <a:schemeClr val="tx1"/>
                          </a:solidFill>
                          <a:latin typeface="Arial" panose="020B0604020202020204" pitchFamily="34" charset="0"/>
                          <a:cs typeface="Arial" panose="020B0604020202020204" pitchFamily="34" charset="0"/>
                        </a:defRPr>
                      </a:lvl4pPr>
                      <a:lvl5pPr marL="1282700">
                        <a:spcBef>
                          <a:spcPct val="20000"/>
                        </a:spcBef>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5pPr>
                      <a:lvl6pPr marL="17399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6pPr>
                      <a:lvl7pPr marL="21971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7pPr>
                      <a:lvl8pPr marL="26543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8pPr>
                      <a:lvl9pPr marL="31115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n-US" altLang="ru-RU" sz="15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Avian Flu</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endParaRPr kumimoji="0" lang="en-US" altLang="ru-RU" sz="15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68580" marR="6858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1pPr>
                      <a:lvl2pPr marL="34448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2pPr>
                      <a:lvl3pPr marL="693738">
                        <a:spcBef>
                          <a:spcPct val="20000"/>
                        </a:spcBef>
                        <a:buClr>
                          <a:schemeClr val="accent1"/>
                        </a:buClr>
                        <a:buSzPct val="70000"/>
                        <a:buFont typeface="Wingdings" panose="05000000000000000000" pitchFamily="2" charset="2"/>
                        <a:defRPr sz="1600">
                          <a:solidFill>
                            <a:schemeClr val="tx1"/>
                          </a:solidFill>
                          <a:latin typeface="Arial" panose="020B0604020202020204" pitchFamily="34" charset="0"/>
                          <a:cs typeface="Arial" panose="020B0604020202020204" pitchFamily="34" charset="0"/>
                        </a:defRPr>
                      </a:lvl3pPr>
                      <a:lvl4pPr marL="989013">
                        <a:spcBef>
                          <a:spcPct val="20000"/>
                        </a:spcBef>
                        <a:buClr>
                          <a:schemeClr val="tx2"/>
                        </a:buClr>
                        <a:buSzPct val="75000"/>
                        <a:buFont typeface="Wingdings" panose="05000000000000000000" pitchFamily="2" charset="2"/>
                        <a:defRPr sz="1400">
                          <a:solidFill>
                            <a:schemeClr val="tx1"/>
                          </a:solidFill>
                          <a:latin typeface="Arial" panose="020B0604020202020204" pitchFamily="34" charset="0"/>
                          <a:cs typeface="Arial" panose="020B0604020202020204" pitchFamily="34" charset="0"/>
                        </a:defRPr>
                      </a:lvl4pPr>
                      <a:lvl5pPr marL="1282700">
                        <a:spcBef>
                          <a:spcPct val="20000"/>
                        </a:spcBef>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5pPr>
                      <a:lvl6pPr marL="17399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6pPr>
                      <a:lvl7pPr marL="21971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7pPr>
                      <a:lvl8pPr marL="26543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8pPr>
                      <a:lvl9pPr marL="31115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n-US" altLang="ru-RU" sz="15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Negligible (2005)</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1pPr>
                      <a:lvl2pPr marL="34448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2pPr>
                      <a:lvl3pPr marL="693738">
                        <a:spcBef>
                          <a:spcPct val="20000"/>
                        </a:spcBef>
                        <a:buClr>
                          <a:schemeClr val="accent1"/>
                        </a:buClr>
                        <a:buSzPct val="70000"/>
                        <a:buFont typeface="Wingdings" panose="05000000000000000000" pitchFamily="2" charset="2"/>
                        <a:defRPr sz="1600">
                          <a:solidFill>
                            <a:schemeClr val="tx1"/>
                          </a:solidFill>
                          <a:latin typeface="Arial" panose="020B0604020202020204" pitchFamily="34" charset="0"/>
                          <a:cs typeface="Arial" panose="020B0604020202020204" pitchFamily="34" charset="0"/>
                        </a:defRPr>
                      </a:lvl3pPr>
                      <a:lvl4pPr marL="989013">
                        <a:spcBef>
                          <a:spcPct val="20000"/>
                        </a:spcBef>
                        <a:buClr>
                          <a:schemeClr val="tx2"/>
                        </a:buClr>
                        <a:buSzPct val="75000"/>
                        <a:buFont typeface="Wingdings" panose="05000000000000000000" pitchFamily="2" charset="2"/>
                        <a:defRPr sz="1400">
                          <a:solidFill>
                            <a:schemeClr val="tx1"/>
                          </a:solidFill>
                          <a:latin typeface="Arial" panose="020B0604020202020204" pitchFamily="34" charset="0"/>
                          <a:cs typeface="Arial" panose="020B0604020202020204" pitchFamily="34" charset="0"/>
                        </a:defRPr>
                      </a:lvl4pPr>
                      <a:lvl5pPr marL="1282700">
                        <a:spcBef>
                          <a:spcPct val="20000"/>
                        </a:spcBef>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5pPr>
                      <a:lvl6pPr marL="17399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6pPr>
                      <a:lvl7pPr marL="21971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7pPr>
                      <a:lvl8pPr marL="26543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8pPr>
                      <a:lvl9pPr marL="31115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n-US" altLang="ru-RU" sz="15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(2010)</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r>
            </a:tbl>
          </a:graphicData>
        </a:graphic>
      </p:graphicFrame>
      <p:sp>
        <p:nvSpPr>
          <p:cNvPr id="3126" name="Text Box 54"/>
          <p:cNvSpPr txBox="1">
            <a:spLocks noChangeArrowheads="1"/>
          </p:cNvSpPr>
          <p:nvPr/>
        </p:nvSpPr>
        <p:spPr bwMode="auto">
          <a:xfrm>
            <a:off x="1371600" y="4751785"/>
            <a:ext cx="595708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ru-RU" sz="1050" i="1"/>
              <a:t>Note: Adapted from Global Public Goods: International Cooperation in the 21</a:t>
            </a:r>
            <a:r>
              <a:rPr lang="en-US" altLang="ru-RU" sz="1050" i="1" baseline="30000"/>
              <a:t>st</a:t>
            </a:r>
            <a:r>
              <a:rPr lang="en-US" altLang="ru-RU" sz="1050" i="1"/>
              <a:t> Century, Ed. Inge Kaul et al.</a:t>
            </a:r>
          </a:p>
        </p:txBody>
      </p:sp>
      <p:pic>
        <p:nvPicPr>
          <p:cNvPr id="6" name="Рисунок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6759" y="0"/>
            <a:ext cx="1214607" cy="1098947"/>
          </a:xfrm>
          <a:prstGeom prst="rect">
            <a:avLst/>
          </a:prstGeom>
        </p:spPr>
      </p:pic>
    </p:spTree>
    <p:extLst>
      <p:ext uri="{BB962C8B-B14F-4D97-AF65-F5344CB8AC3E}">
        <p14:creationId xmlns:p14="http://schemas.microsoft.com/office/powerpoint/2010/main" val="3693507239"/>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p:txBody>
          <a:bodyPr/>
          <a:lstStyle/>
          <a:p>
            <a:r>
              <a:rPr lang="en-US" altLang="ru-RU" sz="2100"/>
              <a:t>Slide 2: What are Global Public Goods?</a:t>
            </a:r>
          </a:p>
        </p:txBody>
      </p:sp>
      <p:sp>
        <p:nvSpPr>
          <p:cNvPr id="6149" name="Rectangle 5"/>
          <p:cNvSpPr>
            <a:spLocks noGrp="1" noChangeArrowheads="1"/>
          </p:cNvSpPr>
          <p:nvPr>
            <p:ph type="body" idx="1"/>
          </p:nvPr>
        </p:nvSpPr>
        <p:spPr/>
        <p:txBody>
          <a:bodyPr>
            <a:normAutofit fontScale="70000" lnSpcReduction="20000"/>
          </a:bodyPr>
          <a:lstStyle/>
          <a:p>
            <a:pPr>
              <a:lnSpc>
                <a:spcPct val="90000"/>
              </a:lnSpc>
            </a:pPr>
            <a:r>
              <a:rPr lang="en-US" altLang="ru-RU"/>
              <a:t>International public goods, global and regional, address issues that: </a:t>
            </a:r>
          </a:p>
          <a:p>
            <a:pPr>
              <a:lnSpc>
                <a:spcPct val="90000"/>
              </a:lnSpc>
            </a:pPr>
            <a:endParaRPr lang="en-US" altLang="ru-RU"/>
          </a:p>
          <a:p>
            <a:pPr lvl="1">
              <a:lnSpc>
                <a:spcPct val="90000"/>
              </a:lnSpc>
            </a:pPr>
            <a:r>
              <a:rPr lang="en-US" altLang="ru-RU"/>
              <a:t>are deemed to be important to the international community, to both developed and developing countries; </a:t>
            </a:r>
          </a:p>
          <a:p>
            <a:pPr lvl="1">
              <a:lnSpc>
                <a:spcPct val="90000"/>
              </a:lnSpc>
            </a:pPr>
            <a:endParaRPr lang="en-US" altLang="ru-RU"/>
          </a:p>
          <a:p>
            <a:pPr lvl="1">
              <a:lnSpc>
                <a:spcPct val="90000"/>
              </a:lnSpc>
            </a:pPr>
            <a:r>
              <a:rPr lang="en-US" altLang="ru-RU"/>
              <a:t>typically cannot, or will not, be adequately addressed by individual countries or entities acting alone, and, in such cases;</a:t>
            </a:r>
          </a:p>
          <a:p>
            <a:pPr lvl="1">
              <a:lnSpc>
                <a:spcPct val="90000"/>
              </a:lnSpc>
            </a:pPr>
            <a:endParaRPr lang="en-US" altLang="ru-RU"/>
          </a:p>
          <a:p>
            <a:pPr lvl="1">
              <a:lnSpc>
                <a:spcPct val="90000"/>
              </a:lnSpc>
            </a:pPr>
            <a:r>
              <a:rPr lang="en-US" altLang="ru-RU"/>
              <a:t>are best addressed collectively on a multilateral basis.			</a:t>
            </a:r>
          </a:p>
          <a:p>
            <a:pPr lvl="4">
              <a:lnSpc>
                <a:spcPct val="90000"/>
              </a:lnSpc>
            </a:pPr>
            <a:endParaRPr lang="en-US" altLang="ru-RU"/>
          </a:p>
          <a:p>
            <a:pPr lvl="1">
              <a:lnSpc>
                <a:spcPct val="90000"/>
              </a:lnSpc>
              <a:buFont typeface="Wingdings" panose="05000000000000000000" pitchFamily="2" charset="2"/>
              <a:buNone/>
            </a:pPr>
            <a:r>
              <a:rPr lang="en-US" altLang="ru-RU"/>
              <a:t>Source: International Task Force on GPGs</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85130"/>
            <a:ext cx="1214607" cy="1098947"/>
          </a:xfrm>
          <a:prstGeom prst="rect">
            <a:avLst/>
          </a:prstGeom>
        </p:spPr>
      </p:pic>
    </p:spTree>
    <p:extLst>
      <p:ext uri="{BB962C8B-B14F-4D97-AF65-F5344CB8AC3E}">
        <p14:creationId xmlns:p14="http://schemas.microsoft.com/office/powerpoint/2010/main" val="1906660389"/>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normAutofit fontScale="90000"/>
          </a:bodyPr>
          <a:lstStyle/>
          <a:p>
            <a:r>
              <a:rPr lang="en-US" altLang="ru-RU" dirty="0">
                <a:effectLst>
                  <a:outerShdw blurRad="38100" dist="38100" dir="2700000" algn="tl">
                    <a:srgbClr val="C0C0C0"/>
                  </a:outerShdw>
                </a:effectLst>
              </a:rPr>
              <a:t> </a:t>
            </a:r>
            <a:r>
              <a:rPr lang="en-US" altLang="ru-RU" dirty="0" smtClean="0">
                <a:effectLst>
                  <a:outerShdw blurRad="38100" dist="38100" dir="2700000" algn="tl">
                    <a:srgbClr val="C0C0C0"/>
                  </a:outerShdw>
                </a:effectLst>
              </a:rPr>
              <a:t>       Why </a:t>
            </a:r>
            <a:r>
              <a:rPr lang="en-US" altLang="ru-RU" dirty="0">
                <a:effectLst>
                  <a:outerShdw blurRad="38100" dist="38100" dir="2700000" algn="tl">
                    <a:srgbClr val="C0C0C0"/>
                  </a:outerShdw>
                </a:effectLst>
              </a:rPr>
              <a:t>do we need to care?</a:t>
            </a:r>
          </a:p>
        </p:txBody>
      </p:sp>
      <p:sp>
        <p:nvSpPr>
          <p:cNvPr id="3085" name="Text Box 13"/>
          <p:cNvSpPr txBox="1">
            <a:spLocks noChangeArrowheads="1"/>
          </p:cNvSpPr>
          <p:nvPr/>
        </p:nvSpPr>
        <p:spPr bwMode="auto">
          <a:xfrm>
            <a:off x="1600200" y="971550"/>
            <a:ext cx="6172200" cy="415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ru-RU"/>
              <a:t>It’s about</a:t>
            </a:r>
            <a:r>
              <a:rPr lang="en-US" altLang="ru-RU" sz="2100"/>
              <a:t> “</a:t>
            </a:r>
            <a:r>
              <a:rPr lang="en-US" altLang="ru-RU" sz="2100">
                <a:solidFill>
                  <a:schemeClr val="accent2"/>
                </a:solidFill>
              </a:rPr>
              <a:t>Globalization</a:t>
            </a:r>
            <a:r>
              <a:rPr lang="en-US" altLang="ru-RU"/>
              <a:t>”. </a:t>
            </a:r>
            <a:endParaRPr lang="en-US" altLang="ru-RU" sz="2100"/>
          </a:p>
        </p:txBody>
      </p:sp>
      <p:graphicFrame>
        <p:nvGraphicFramePr>
          <p:cNvPr id="3131" name="Group 59"/>
          <p:cNvGraphicFramePr>
            <a:graphicFrameLocks noGrp="1"/>
          </p:cNvGraphicFramePr>
          <p:nvPr>
            <p:ph sz="half" idx="1"/>
          </p:nvPr>
        </p:nvGraphicFramePr>
        <p:xfrm>
          <a:off x="1485900" y="1828800"/>
          <a:ext cx="6172200" cy="2513648"/>
        </p:xfrm>
        <a:graphic>
          <a:graphicData uri="http://schemas.openxmlformats.org/drawingml/2006/table">
            <a:tbl>
              <a:tblPr/>
              <a:tblGrid>
                <a:gridCol w="2057400"/>
                <a:gridCol w="2057400"/>
                <a:gridCol w="2057400"/>
              </a:tblGrid>
              <a:tr h="319088">
                <a:tc>
                  <a:txBody>
                    <a:bodyPr/>
                    <a:lstStyle>
                      <a:lvl1pPr>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1pPr>
                      <a:lvl2pPr marL="34448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2pPr>
                      <a:lvl3pPr marL="693738">
                        <a:spcBef>
                          <a:spcPct val="20000"/>
                        </a:spcBef>
                        <a:buClr>
                          <a:schemeClr val="accent1"/>
                        </a:buClr>
                        <a:buSzPct val="70000"/>
                        <a:buFont typeface="Wingdings" panose="05000000000000000000" pitchFamily="2" charset="2"/>
                        <a:defRPr sz="1600">
                          <a:solidFill>
                            <a:schemeClr val="tx1"/>
                          </a:solidFill>
                          <a:latin typeface="Arial" panose="020B0604020202020204" pitchFamily="34" charset="0"/>
                          <a:cs typeface="Arial" panose="020B0604020202020204" pitchFamily="34" charset="0"/>
                        </a:defRPr>
                      </a:lvl3pPr>
                      <a:lvl4pPr marL="989013">
                        <a:spcBef>
                          <a:spcPct val="20000"/>
                        </a:spcBef>
                        <a:buClr>
                          <a:schemeClr val="tx2"/>
                        </a:buClr>
                        <a:buSzPct val="75000"/>
                        <a:buFont typeface="Wingdings" panose="05000000000000000000" pitchFamily="2" charset="2"/>
                        <a:defRPr sz="1400">
                          <a:solidFill>
                            <a:schemeClr val="tx1"/>
                          </a:solidFill>
                          <a:latin typeface="Arial" panose="020B0604020202020204" pitchFamily="34" charset="0"/>
                          <a:cs typeface="Arial" panose="020B0604020202020204" pitchFamily="34" charset="0"/>
                        </a:defRPr>
                      </a:lvl4pPr>
                      <a:lvl5pPr marL="1282700">
                        <a:spcBef>
                          <a:spcPct val="20000"/>
                        </a:spcBef>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5pPr>
                      <a:lvl6pPr marL="17399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6pPr>
                      <a:lvl7pPr marL="21971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7pPr>
                      <a:lvl8pPr marL="26543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8pPr>
                      <a:lvl9pPr marL="31115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endParaRPr kumimoji="0" lang="ru-RU" altLang="ru-RU" sz="15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68580" marR="6858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1pPr>
                      <a:lvl2pPr marL="34448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2pPr>
                      <a:lvl3pPr marL="693738">
                        <a:spcBef>
                          <a:spcPct val="20000"/>
                        </a:spcBef>
                        <a:buClr>
                          <a:schemeClr val="accent1"/>
                        </a:buClr>
                        <a:buSzPct val="70000"/>
                        <a:buFont typeface="Wingdings" panose="05000000000000000000" pitchFamily="2" charset="2"/>
                        <a:defRPr sz="1600">
                          <a:solidFill>
                            <a:schemeClr val="tx1"/>
                          </a:solidFill>
                          <a:latin typeface="Arial" panose="020B0604020202020204" pitchFamily="34" charset="0"/>
                          <a:cs typeface="Arial" panose="020B0604020202020204" pitchFamily="34" charset="0"/>
                        </a:defRPr>
                      </a:lvl3pPr>
                      <a:lvl4pPr marL="989013">
                        <a:spcBef>
                          <a:spcPct val="20000"/>
                        </a:spcBef>
                        <a:buClr>
                          <a:schemeClr val="tx2"/>
                        </a:buClr>
                        <a:buSzPct val="75000"/>
                        <a:buFont typeface="Wingdings" panose="05000000000000000000" pitchFamily="2" charset="2"/>
                        <a:defRPr sz="1400">
                          <a:solidFill>
                            <a:schemeClr val="tx1"/>
                          </a:solidFill>
                          <a:latin typeface="Arial" panose="020B0604020202020204" pitchFamily="34" charset="0"/>
                          <a:cs typeface="Arial" panose="020B0604020202020204" pitchFamily="34" charset="0"/>
                        </a:defRPr>
                      </a:lvl4pPr>
                      <a:lvl5pPr marL="1282700">
                        <a:spcBef>
                          <a:spcPct val="20000"/>
                        </a:spcBef>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5pPr>
                      <a:lvl6pPr marL="17399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6pPr>
                      <a:lvl7pPr marL="21971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7pPr>
                      <a:lvl8pPr marL="26543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8pPr>
                      <a:lvl9pPr marL="31115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n-US" altLang="ru-RU" sz="15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Before</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1pPr>
                      <a:lvl2pPr marL="34448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2pPr>
                      <a:lvl3pPr marL="693738">
                        <a:spcBef>
                          <a:spcPct val="20000"/>
                        </a:spcBef>
                        <a:buClr>
                          <a:schemeClr val="accent1"/>
                        </a:buClr>
                        <a:buSzPct val="70000"/>
                        <a:buFont typeface="Wingdings" panose="05000000000000000000" pitchFamily="2" charset="2"/>
                        <a:defRPr sz="1600">
                          <a:solidFill>
                            <a:schemeClr val="tx1"/>
                          </a:solidFill>
                          <a:latin typeface="Arial" panose="020B0604020202020204" pitchFamily="34" charset="0"/>
                          <a:cs typeface="Arial" panose="020B0604020202020204" pitchFamily="34" charset="0"/>
                        </a:defRPr>
                      </a:lvl3pPr>
                      <a:lvl4pPr marL="989013">
                        <a:spcBef>
                          <a:spcPct val="20000"/>
                        </a:spcBef>
                        <a:buClr>
                          <a:schemeClr val="tx2"/>
                        </a:buClr>
                        <a:buSzPct val="75000"/>
                        <a:buFont typeface="Wingdings" panose="05000000000000000000" pitchFamily="2" charset="2"/>
                        <a:defRPr sz="1400">
                          <a:solidFill>
                            <a:schemeClr val="tx1"/>
                          </a:solidFill>
                          <a:latin typeface="Arial" panose="020B0604020202020204" pitchFamily="34" charset="0"/>
                          <a:cs typeface="Arial" panose="020B0604020202020204" pitchFamily="34" charset="0"/>
                        </a:defRPr>
                      </a:lvl4pPr>
                      <a:lvl5pPr marL="1282700">
                        <a:spcBef>
                          <a:spcPct val="20000"/>
                        </a:spcBef>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5pPr>
                      <a:lvl6pPr marL="17399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6pPr>
                      <a:lvl7pPr marL="21971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7pPr>
                      <a:lvl8pPr marL="26543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8pPr>
                      <a:lvl9pPr marL="31115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n-US" altLang="ru-RU" sz="15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After</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5780">
                <a:tc>
                  <a:txBody>
                    <a:bodyPr/>
                    <a:lstStyle>
                      <a:lvl1pPr>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1pPr>
                      <a:lvl2pPr marL="34448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2pPr>
                      <a:lvl3pPr marL="693738">
                        <a:spcBef>
                          <a:spcPct val="20000"/>
                        </a:spcBef>
                        <a:buClr>
                          <a:schemeClr val="accent1"/>
                        </a:buClr>
                        <a:buSzPct val="70000"/>
                        <a:buFont typeface="Wingdings" panose="05000000000000000000" pitchFamily="2" charset="2"/>
                        <a:defRPr sz="1600">
                          <a:solidFill>
                            <a:schemeClr val="tx1"/>
                          </a:solidFill>
                          <a:latin typeface="Arial" panose="020B0604020202020204" pitchFamily="34" charset="0"/>
                          <a:cs typeface="Arial" panose="020B0604020202020204" pitchFamily="34" charset="0"/>
                        </a:defRPr>
                      </a:lvl3pPr>
                      <a:lvl4pPr marL="989013">
                        <a:spcBef>
                          <a:spcPct val="20000"/>
                        </a:spcBef>
                        <a:buClr>
                          <a:schemeClr val="tx2"/>
                        </a:buClr>
                        <a:buSzPct val="75000"/>
                        <a:buFont typeface="Wingdings" panose="05000000000000000000" pitchFamily="2" charset="2"/>
                        <a:defRPr sz="1400">
                          <a:solidFill>
                            <a:schemeClr val="tx1"/>
                          </a:solidFill>
                          <a:latin typeface="Arial" panose="020B0604020202020204" pitchFamily="34" charset="0"/>
                          <a:cs typeface="Arial" panose="020B0604020202020204" pitchFamily="34" charset="0"/>
                        </a:defRPr>
                      </a:lvl4pPr>
                      <a:lvl5pPr marL="1282700">
                        <a:spcBef>
                          <a:spcPct val="20000"/>
                        </a:spcBef>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5pPr>
                      <a:lvl6pPr marL="17399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6pPr>
                      <a:lvl7pPr marL="21971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7pPr>
                      <a:lvl8pPr marL="26543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8pPr>
                      <a:lvl9pPr marL="31115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n-US" altLang="ru-RU" sz="15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HIV Infections Worldwide</a:t>
                      </a:r>
                    </a:p>
                  </a:txBody>
                  <a:tcPr marL="68580" marR="6858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1pPr>
                      <a:lvl2pPr marL="34448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2pPr>
                      <a:lvl3pPr marL="693738">
                        <a:spcBef>
                          <a:spcPct val="20000"/>
                        </a:spcBef>
                        <a:buClr>
                          <a:schemeClr val="accent1"/>
                        </a:buClr>
                        <a:buSzPct val="70000"/>
                        <a:buFont typeface="Wingdings" panose="05000000000000000000" pitchFamily="2" charset="2"/>
                        <a:defRPr sz="1600">
                          <a:solidFill>
                            <a:schemeClr val="tx1"/>
                          </a:solidFill>
                          <a:latin typeface="Arial" panose="020B0604020202020204" pitchFamily="34" charset="0"/>
                          <a:cs typeface="Arial" panose="020B0604020202020204" pitchFamily="34" charset="0"/>
                        </a:defRPr>
                      </a:lvl3pPr>
                      <a:lvl4pPr marL="989013">
                        <a:spcBef>
                          <a:spcPct val="20000"/>
                        </a:spcBef>
                        <a:buClr>
                          <a:schemeClr val="tx2"/>
                        </a:buClr>
                        <a:buSzPct val="75000"/>
                        <a:buFont typeface="Wingdings" panose="05000000000000000000" pitchFamily="2" charset="2"/>
                        <a:defRPr sz="1400">
                          <a:solidFill>
                            <a:schemeClr val="tx1"/>
                          </a:solidFill>
                          <a:latin typeface="Arial" panose="020B0604020202020204" pitchFamily="34" charset="0"/>
                          <a:cs typeface="Arial" panose="020B0604020202020204" pitchFamily="34" charset="0"/>
                        </a:defRPr>
                      </a:lvl4pPr>
                      <a:lvl5pPr marL="1282700">
                        <a:spcBef>
                          <a:spcPct val="20000"/>
                        </a:spcBef>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5pPr>
                      <a:lvl6pPr marL="17399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6pPr>
                      <a:lvl7pPr marL="21971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7pPr>
                      <a:lvl8pPr marL="26543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8pPr>
                      <a:lvl9pPr marL="31115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n-US" altLang="ru-RU" sz="15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0 (1960)</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1pPr>
                      <a:lvl2pPr marL="34448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2pPr>
                      <a:lvl3pPr marL="693738">
                        <a:spcBef>
                          <a:spcPct val="20000"/>
                        </a:spcBef>
                        <a:buClr>
                          <a:schemeClr val="accent1"/>
                        </a:buClr>
                        <a:buSzPct val="70000"/>
                        <a:buFont typeface="Wingdings" panose="05000000000000000000" pitchFamily="2" charset="2"/>
                        <a:defRPr sz="1600">
                          <a:solidFill>
                            <a:schemeClr val="tx1"/>
                          </a:solidFill>
                          <a:latin typeface="Arial" panose="020B0604020202020204" pitchFamily="34" charset="0"/>
                          <a:cs typeface="Arial" panose="020B0604020202020204" pitchFamily="34" charset="0"/>
                        </a:defRPr>
                      </a:lvl3pPr>
                      <a:lvl4pPr marL="989013">
                        <a:spcBef>
                          <a:spcPct val="20000"/>
                        </a:spcBef>
                        <a:buClr>
                          <a:schemeClr val="tx2"/>
                        </a:buClr>
                        <a:buSzPct val="75000"/>
                        <a:buFont typeface="Wingdings" panose="05000000000000000000" pitchFamily="2" charset="2"/>
                        <a:defRPr sz="1400">
                          <a:solidFill>
                            <a:schemeClr val="tx1"/>
                          </a:solidFill>
                          <a:latin typeface="Arial" panose="020B0604020202020204" pitchFamily="34" charset="0"/>
                          <a:cs typeface="Arial" panose="020B0604020202020204" pitchFamily="34" charset="0"/>
                        </a:defRPr>
                      </a:lvl4pPr>
                      <a:lvl5pPr marL="1282700">
                        <a:spcBef>
                          <a:spcPct val="20000"/>
                        </a:spcBef>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5pPr>
                      <a:lvl6pPr marL="17399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6pPr>
                      <a:lvl7pPr marL="21971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7pPr>
                      <a:lvl8pPr marL="26543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8pPr>
                      <a:lvl9pPr marL="31115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n-US" altLang="ru-RU" sz="15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40 m (2005)</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5780">
                <a:tc>
                  <a:txBody>
                    <a:bodyPr/>
                    <a:lstStyle>
                      <a:lvl1pPr>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1pPr>
                      <a:lvl2pPr marL="34448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2pPr>
                      <a:lvl3pPr marL="693738">
                        <a:spcBef>
                          <a:spcPct val="20000"/>
                        </a:spcBef>
                        <a:buClr>
                          <a:schemeClr val="accent1"/>
                        </a:buClr>
                        <a:buSzPct val="70000"/>
                        <a:buFont typeface="Wingdings" panose="05000000000000000000" pitchFamily="2" charset="2"/>
                        <a:defRPr sz="1600">
                          <a:solidFill>
                            <a:schemeClr val="tx1"/>
                          </a:solidFill>
                          <a:latin typeface="Arial" panose="020B0604020202020204" pitchFamily="34" charset="0"/>
                          <a:cs typeface="Arial" panose="020B0604020202020204" pitchFamily="34" charset="0"/>
                        </a:defRPr>
                      </a:lvl3pPr>
                      <a:lvl4pPr marL="989013">
                        <a:spcBef>
                          <a:spcPct val="20000"/>
                        </a:spcBef>
                        <a:buClr>
                          <a:schemeClr val="tx2"/>
                        </a:buClr>
                        <a:buSzPct val="75000"/>
                        <a:buFont typeface="Wingdings" panose="05000000000000000000" pitchFamily="2" charset="2"/>
                        <a:defRPr sz="1400">
                          <a:solidFill>
                            <a:schemeClr val="tx1"/>
                          </a:solidFill>
                          <a:latin typeface="Arial" panose="020B0604020202020204" pitchFamily="34" charset="0"/>
                          <a:cs typeface="Arial" panose="020B0604020202020204" pitchFamily="34" charset="0"/>
                        </a:defRPr>
                      </a:lvl4pPr>
                      <a:lvl5pPr marL="1282700">
                        <a:spcBef>
                          <a:spcPct val="20000"/>
                        </a:spcBef>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5pPr>
                      <a:lvl6pPr marL="17399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6pPr>
                      <a:lvl7pPr marL="21971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7pPr>
                      <a:lvl8pPr marL="26543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8pPr>
                      <a:lvl9pPr marL="31115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n-US" altLang="ru-RU" sz="15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Carbon Dioxide Concentrations</a:t>
                      </a:r>
                    </a:p>
                  </a:txBody>
                  <a:tcPr marL="68580" marR="6858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1pPr>
                      <a:lvl2pPr marL="34448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2pPr>
                      <a:lvl3pPr marL="693738">
                        <a:spcBef>
                          <a:spcPct val="20000"/>
                        </a:spcBef>
                        <a:buClr>
                          <a:schemeClr val="accent1"/>
                        </a:buClr>
                        <a:buSzPct val="70000"/>
                        <a:buFont typeface="Wingdings" panose="05000000000000000000" pitchFamily="2" charset="2"/>
                        <a:defRPr sz="1600">
                          <a:solidFill>
                            <a:schemeClr val="tx1"/>
                          </a:solidFill>
                          <a:latin typeface="Arial" panose="020B0604020202020204" pitchFamily="34" charset="0"/>
                          <a:cs typeface="Arial" panose="020B0604020202020204" pitchFamily="34" charset="0"/>
                        </a:defRPr>
                      </a:lvl3pPr>
                      <a:lvl4pPr marL="989013">
                        <a:spcBef>
                          <a:spcPct val="20000"/>
                        </a:spcBef>
                        <a:buClr>
                          <a:schemeClr val="tx2"/>
                        </a:buClr>
                        <a:buSzPct val="75000"/>
                        <a:buFont typeface="Wingdings" panose="05000000000000000000" pitchFamily="2" charset="2"/>
                        <a:defRPr sz="1400">
                          <a:solidFill>
                            <a:schemeClr val="tx1"/>
                          </a:solidFill>
                          <a:latin typeface="Arial" panose="020B0604020202020204" pitchFamily="34" charset="0"/>
                          <a:cs typeface="Arial" panose="020B0604020202020204" pitchFamily="34" charset="0"/>
                        </a:defRPr>
                      </a:lvl4pPr>
                      <a:lvl5pPr marL="1282700">
                        <a:spcBef>
                          <a:spcPct val="20000"/>
                        </a:spcBef>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5pPr>
                      <a:lvl6pPr marL="17399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6pPr>
                      <a:lvl7pPr marL="21971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7pPr>
                      <a:lvl8pPr marL="26543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8pPr>
                      <a:lvl9pPr marL="31115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n-US" altLang="ru-RU" sz="15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300 ppm (1992)</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1pPr>
                      <a:lvl2pPr marL="34448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2pPr>
                      <a:lvl3pPr marL="693738">
                        <a:spcBef>
                          <a:spcPct val="20000"/>
                        </a:spcBef>
                        <a:buClr>
                          <a:schemeClr val="accent1"/>
                        </a:buClr>
                        <a:buSzPct val="70000"/>
                        <a:buFont typeface="Wingdings" panose="05000000000000000000" pitchFamily="2" charset="2"/>
                        <a:defRPr sz="1600">
                          <a:solidFill>
                            <a:schemeClr val="tx1"/>
                          </a:solidFill>
                          <a:latin typeface="Arial" panose="020B0604020202020204" pitchFamily="34" charset="0"/>
                          <a:cs typeface="Arial" panose="020B0604020202020204" pitchFamily="34" charset="0"/>
                        </a:defRPr>
                      </a:lvl3pPr>
                      <a:lvl4pPr marL="989013">
                        <a:spcBef>
                          <a:spcPct val="20000"/>
                        </a:spcBef>
                        <a:buClr>
                          <a:schemeClr val="tx2"/>
                        </a:buClr>
                        <a:buSzPct val="75000"/>
                        <a:buFont typeface="Wingdings" panose="05000000000000000000" pitchFamily="2" charset="2"/>
                        <a:defRPr sz="1400">
                          <a:solidFill>
                            <a:schemeClr val="tx1"/>
                          </a:solidFill>
                          <a:latin typeface="Arial" panose="020B0604020202020204" pitchFamily="34" charset="0"/>
                          <a:cs typeface="Arial" panose="020B0604020202020204" pitchFamily="34" charset="0"/>
                        </a:defRPr>
                      </a:lvl4pPr>
                      <a:lvl5pPr marL="1282700">
                        <a:spcBef>
                          <a:spcPct val="20000"/>
                        </a:spcBef>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5pPr>
                      <a:lvl6pPr marL="17399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6pPr>
                      <a:lvl7pPr marL="21971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7pPr>
                      <a:lvl8pPr marL="26543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8pPr>
                      <a:lvl9pPr marL="31115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n-US" altLang="ru-RU" sz="15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380 ppm (2005)</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1500">
                <a:tc>
                  <a:txBody>
                    <a:bodyPr/>
                    <a:lstStyle>
                      <a:lvl1pPr>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1pPr>
                      <a:lvl2pPr marL="34448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2pPr>
                      <a:lvl3pPr marL="693738">
                        <a:spcBef>
                          <a:spcPct val="20000"/>
                        </a:spcBef>
                        <a:buClr>
                          <a:schemeClr val="accent1"/>
                        </a:buClr>
                        <a:buSzPct val="70000"/>
                        <a:buFont typeface="Wingdings" panose="05000000000000000000" pitchFamily="2" charset="2"/>
                        <a:defRPr sz="1600">
                          <a:solidFill>
                            <a:schemeClr val="tx1"/>
                          </a:solidFill>
                          <a:latin typeface="Arial" panose="020B0604020202020204" pitchFamily="34" charset="0"/>
                          <a:cs typeface="Arial" panose="020B0604020202020204" pitchFamily="34" charset="0"/>
                        </a:defRPr>
                      </a:lvl3pPr>
                      <a:lvl4pPr marL="989013">
                        <a:spcBef>
                          <a:spcPct val="20000"/>
                        </a:spcBef>
                        <a:buClr>
                          <a:schemeClr val="tx2"/>
                        </a:buClr>
                        <a:buSzPct val="75000"/>
                        <a:buFont typeface="Wingdings" panose="05000000000000000000" pitchFamily="2" charset="2"/>
                        <a:defRPr sz="1400">
                          <a:solidFill>
                            <a:schemeClr val="tx1"/>
                          </a:solidFill>
                          <a:latin typeface="Arial" panose="020B0604020202020204" pitchFamily="34" charset="0"/>
                          <a:cs typeface="Arial" panose="020B0604020202020204" pitchFamily="34" charset="0"/>
                        </a:defRPr>
                      </a:lvl4pPr>
                      <a:lvl5pPr marL="1282700">
                        <a:spcBef>
                          <a:spcPct val="20000"/>
                        </a:spcBef>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5pPr>
                      <a:lvl6pPr marL="17399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6pPr>
                      <a:lvl7pPr marL="21971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7pPr>
                      <a:lvl8pPr marL="26543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8pPr>
                      <a:lvl9pPr marL="31115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n-US" altLang="ru-RU" sz="15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Refugees Worldwide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endParaRPr kumimoji="0" lang="en-US" altLang="ru-RU" sz="15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68580" marR="6858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1pPr>
                      <a:lvl2pPr marL="34448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2pPr>
                      <a:lvl3pPr marL="693738">
                        <a:spcBef>
                          <a:spcPct val="20000"/>
                        </a:spcBef>
                        <a:buClr>
                          <a:schemeClr val="accent1"/>
                        </a:buClr>
                        <a:buSzPct val="70000"/>
                        <a:buFont typeface="Wingdings" panose="05000000000000000000" pitchFamily="2" charset="2"/>
                        <a:defRPr sz="1600">
                          <a:solidFill>
                            <a:schemeClr val="tx1"/>
                          </a:solidFill>
                          <a:latin typeface="Arial" panose="020B0604020202020204" pitchFamily="34" charset="0"/>
                          <a:cs typeface="Arial" panose="020B0604020202020204" pitchFamily="34" charset="0"/>
                        </a:defRPr>
                      </a:lvl3pPr>
                      <a:lvl4pPr marL="989013">
                        <a:spcBef>
                          <a:spcPct val="20000"/>
                        </a:spcBef>
                        <a:buClr>
                          <a:schemeClr val="tx2"/>
                        </a:buClr>
                        <a:buSzPct val="75000"/>
                        <a:buFont typeface="Wingdings" panose="05000000000000000000" pitchFamily="2" charset="2"/>
                        <a:defRPr sz="1400">
                          <a:solidFill>
                            <a:schemeClr val="tx1"/>
                          </a:solidFill>
                          <a:latin typeface="Arial" panose="020B0604020202020204" pitchFamily="34" charset="0"/>
                          <a:cs typeface="Arial" panose="020B0604020202020204" pitchFamily="34" charset="0"/>
                        </a:defRPr>
                      </a:lvl4pPr>
                      <a:lvl5pPr marL="1282700">
                        <a:spcBef>
                          <a:spcPct val="20000"/>
                        </a:spcBef>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5pPr>
                      <a:lvl6pPr marL="17399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6pPr>
                      <a:lvl7pPr marL="21971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7pPr>
                      <a:lvl8pPr marL="26543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8pPr>
                      <a:lvl9pPr marL="31115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n-US" altLang="ru-RU" sz="15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5.7 m (1978)</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1pPr>
                      <a:lvl2pPr marL="34448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2pPr>
                      <a:lvl3pPr marL="693738">
                        <a:spcBef>
                          <a:spcPct val="20000"/>
                        </a:spcBef>
                        <a:buClr>
                          <a:schemeClr val="accent1"/>
                        </a:buClr>
                        <a:buSzPct val="70000"/>
                        <a:buFont typeface="Wingdings" panose="05000000000000000000" pitchFamily="2" charset="2"/>
                        <a:defRPr sz="1600">
                          <a:solidFill>
                            <a:schemeClr val="tx1"/>
                          </a:solidFill>
                          <a:latin typeface="Arial" panose="020B0604020202020204" pitchFamily="34" charset="0"/>
                          <a:cs typeface="Arial" panose="020B0604020202020204" pitchFamily="34" charset="0"/>
                        </a:defRPr>
                      </a:lvl3pPr>
                      <a:lvl4pPr marL="989013">
                        <a:spcBef>
                          <a:spcPct val="20000"/>
                        </a:spcBef>
                        <a:buClr>
                          <a:schemeClr val="tx2"/>
                        </a:buClr>
                        <a:buSzPct val="75000"/>
                        <a:buFont typeface="Wingdings" panose="05000000000000000000" pitchFamily="2" charset="2"/>
                        <a:defRPr sz="1400">
                          <a:solidFill>
                            <a:schemeClr val="tx1"/>
                          </a:solidFill>
                          <a:latin typeface="Arial" panose="020B0604020202020204" pitchFamily="34" charset="0"/>
                          <a:cs typeface="Arial" panose="020B0604020202020204" pitchFamily="34" charset="0"/>
                        </a:defRPr>
                      </a:lvl4pPr>
                      <a:lvl5pPr marL="1282700">
                        <a:spcBef>
                          <a:spcPct val="20000"/>
                        </a:spcBef>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5pPr>
                      <a:lvl6pPr marL="17399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6pPr>
                      <a:lvl7pPr marL="21971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7pPr>
                      <a:lvl8pPr marL="26543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8pPr>
                      <a:lvl9pPr marL="31115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n-US" altLang="ru-RU" sz="15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19.2 m (2005)</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1500">
                <a:tc>
                  <a:txBody>
                    <a:bodyPr/>
                    <a:lstStyle>
                      <a:lvl1pPr>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1pPr>
                      <a:lvl2pPr marL="34448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2pPr>
                      <a:lvl3pPr marL="693738">
                        <a:spcBef>
                          <a:spcPct val="20000"/>
                        </a:spcBef>
                        <a:buClr>
                          <a:schemeClr val="accent1"/>
                        </a:buClr>
                        <a:buSzPct val="70000"/>
                        <a:buFont typeface="Wingdings" panose="05000000000000000000" pitchFamily="2" charset="2"/>
                        <a:defRPr sz="1600">
                          <a:solidFill>
                            <a:schemeClr val="tx1"/>
                          </a:solidFill>
                          <a:latin typeface="Arial" panose="020B0604020202020204" pitchFamily="34" charset="0"/>
                          <a:cs typeface="Arial" panose="020B0604020202020204" pitchFamily="34" charset="0"/>
                        </a:defRPr>
                      </a:lvl3pPr>
                      <a:lvl4pPr marL="989013">
                        <a:spcBef>
                          <a:spcPct val="20000"/>
                        </a:spcBef>
                        <a:buClr>
                          <a:schemeClr val="tx2"/>
                        </a:buClr>
                        <a:buSzPct val="75000"/>
                        <a:buFont typeface="Wingdings" panose="05000000000000000000" pitchFamily="2" charset="2"/>
                        <a:defRPr sz="1400">
                          <a:solidFill>
                            <a:schemeClr val="tx1"/>
                          </a:solidFill>
                          <a:latin typeface="Arial" panose="020B0604020202020204" pitchFamily="34" charset="0"/>
                          <a:cs typeface="Arial" panose="020B0604020202020204" pitchFamily="34" charset="0"/>
                        </a:defRPr>
                      </a:lvl4pPr>
                      <a:lvl5pPr marL="1282700">
                        <a:spcBef>
                          <a:spcPct val="20000"/>
                        </a:spcBef>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5pPr>
                      <a:lvl6pPr marL="17399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6pPr>
                      <a:lvl7pPr marL="21971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7pPr>
                      <a:lvl8pPr marL="26543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8pPr>
                      <a:lvl9pPr marL="31115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n-US" altLang="ru-RU" sz="15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Avian Flu</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endParaRPr kumimoji="0" lang="en-US" altLang="ru-RU" sz="15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68580" marR="6858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1pPr>
                      <a:lvl2pPr marL="34448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2pPr>
                      <a:lvl3pPr marL="693738">
                        <a:spcBef>
                          <a:spcPct val="20000"/>
                        </a:spcBef>
                        <a:buClr>
                          <a:schemeClr val="accent1"/>
                        </a:buClr>
                        <a:buSzPct val="70000"/>
                        <a:buFont typeface="Wingdings" panose="05000000000000000000" pitchFamily="2" charset="2"/>
                        <a:defRPr sz="1600">
                          <a:solidFill>
                            <a:schemeClr val="tx1"/>
                          </a:solidFill>
                          <a:latin typeface="Arial" panose="020B0604020202020204" pitchFamily="34" charset="0"/>
                          <a:cs typeface="Arial" panose="020B0604020202020204" pitchFamily="34" charset="0"/>
                        </a:defRPr>
                      </a:lvl3pPr>
                      <a:lvl4pPr marL="989013">
                        <a:spcBef>
                          <a:spcPct val="20000"/>
                        </a:spcBef>
                        <a:buClr>
                          <a:schemeClr val="tx2"/>
                        </a:buClr>
                        <a:buSzPct val="75000"/>
                        <a:buFont typeface="Wingdings" panose="05000000000000000000" pitchFamily="2" charset="2"/>
                        <a:defRPr sz="1400">
                          <a:solidFill>
                            <a:schemeClr val="tx1"/>
                          </a:solidFill>
                          <a:latin typeface="Arial" panose="020B0604020202020204" pitchFamily="34" charset="0"/>
                          <a:cs typeface="Arial" panose="020B0604020202020204" pitchFamily="34" charset="0"/>
                        </a:defRPr>
                      </a:lvl4pPr>
                      <a:lvl5pPr marL="1282700">
                        <a:spcBef>
                          <a:spcPct val="20000"/>
                        </a:spcBef>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5pPr>
                      <a:lvl6pPr marL="17399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6pPr>
                      <a:lvl7pPr marL="21971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7pPr>
                      <a:lvl8pPr marL="26543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8pPr>
                      <a:lvl9pPr marL="31115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n-US" altLang="ru-RU" sz="15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Negligible (2005)</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tx2"/>
                        </a:buClr>
                        <a:buSzPct val="70000"/>
                        <a:buFont typeface="Wingdings" panose="05000000000000000000" pitchFamily="2" charset="2"/>
                        <a:defRPr sz="2000">
                          <a:solidFill>
                            <a:schemeClr val="tx1"/>
                          </a:solidFill>
                          <a:latin typeface="Arial" panose="020B0604020202020204" pitchFamily="34" charset="0"/>
                          <a:cs typeface="Arial" panose="020B0604020202020204" pitchFamily="34" charset="0"/>
                        </a:defRPr>
                      </a:lvl1pPr>
                      <a:lvl2pPr marL="34448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cs typeface="Arial" panose="020B0604020202020204" pitchFamily="34" charset="0"/>
                        </a:defRPr>
                      </a:lvl2pPr>
                      <a:lvl3pPr marL="693738">
                        <a:spcBef>
                          <a:spcPct val="20000"/>
                        </a:spcBef>
                        <a:buClr>
                          <a:schemeClr val="accent1"/>
                        </a:buClr>
                        <a:buSzPct val="70000"/>
                        <a:buFont typeface="Wingdings" panose="05000000000000000000" pitchFamily="2" charset="2"/>
                        <a:defRPr sz="1600">
                          <a:solidFill>
                            <a:schemeClr val="tx1"/>
                          </a:solidFill>
                          <a:latin typeface="Arial" panose="020B0604020202020204" pitchFamily="34" charset="0"/>
                          <a:cs typeface="Arial" panose="020B0604020202020204" pitchFamily="34" charset="0"/>
                        </a:defRPr>
                      </a:lvl3pPr>
                      <a:lvl4pPr marL="989013">
                        <a:spcBef>
                          <a:spcPct val="20000"/>
                        </a:spcBef>
                        <a:buClr>
                          <a:schemeClr val="tx2"/>
                        </a:buClr>
                        <a:buSzPct val="75000"/>
                        <a:buFont typeface="Wingdings" panose="05000000000000000000" pitchFamily="2" charset="2"/>
                        <a:defRPr sz="1400">
                          <a:solidFill>
                            <a:schemeClr val="tx1"/>
                          </a:solidFill>
                          <a:latin typeface="Arial" panose="020B0604020202020204" pitchFamily="34" charset="0"/>
                          <a:cs typeface="Arial" panose="020B0604020202020204" pitchFamily="34" charset="0"/>
                        </a:defRPr>
                      </a:lvl4pPr>
                      <a:lvl5pPr marL="1282700">
                        <a:spcBef>
                          <a:spcPct val="20000"/>
                        </a:spcBef>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5pPr>
                      <a:lvl6pPr marL="17399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6pPr>
                      <a:lvl7pPr marL="21971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7pPr>
                      <a:lvl8pPr marL="26543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8pPr>
                      <a:lvl9pPr marL="3111500" fontAlgn="base">
                        <a:spcBef>
                          <a:spcPct val="20000"/>
                        </a:spcBef>
                        <a:spcAft>
                          <a:spcPct val="0"/>
                        </a:spcAft>
                        <a:buClr>
                          <a:schemeClr val="folHlink"/>
                        </a:buClr>
                        <a:buSzPct val="80000"/>
                        <a:buFont typeface="Wingdings" panose="05000000000000000000" pitchFamily="2" charset="2"/>
                        <a:defRPr sz="12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n-US" altLang="ru-RU" sz="15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(2010)</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r>
            </a:tbl>
          </a:graphicData>
        </a:graphic>
      </p:graphicFrame>
      <p:sp>
        <p:nvSpPr>
          <p:cNvPr id="3126" name="Text Box 54"/>
          <p:cNvSpPr txBox="1">
            <a:spLocks noChangeArrowheads="1"/>
          </p:cNvSpPr>
          <p:nvPr/>
        </p:nvSpPr>
        <p:spPr bwMode="auto">
          <a:xfrm>
            <a:off x="1371600" y="4751785"/>
            <a:ext cx="595708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ru-RU" sz="1050" i="1"/>
              <a:t>Note: Adapted from Global Public Goods: International Cooperation in the 21</a:t>
            </a:r>
            <a:r>
              <a:rPr lang="en-US" altLang="ru-RU" sz="1050" i="1" baseline="30000"/>
              <a:t>st</a:t>
            </a:r>
            <a:r>
              <a:rPr lang="en-US" altLang="ru-RU" sz="1050" i="1"/>
              <a:t> Century, Ed. Inge Kaul et al.</a:t>
            </a:r>
          </a:p>
        </p:txBody>
      </p:sp>
      <p:pic>
        <p:nvPicPr>
          <p:cNvPr id="6" name="Рисунок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2678" y="112252"/>
            <a:ext cx="1214607" cy="1098947"/>
          </a:xfrm>
          <a:prstGeom prst="rect">
            <a:avLst/>
          </a:prstGeom>
        </p:spPr>
      </p:pic>
    </p:spTree>
    <p:extLst>
      <p:ext uri="{BB962C8B-B14F-4D97-AF65-F5344CB8AC3E}">
        <p14:creationId xmlns:p14="http://schemas.microsoft.com/office/powerpoint/2010/main" val="14118988"/>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210</TotalTime>
  <Words>1142</Words>
  <Application>Microsoft Office PowerPoint</Application>
  <PresentationFormat>Экран (16:9)</PresentationFormat>
  <Paragraphs>138</Paragraphs>
  <Slides>22</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22</vt:i4>
      </vt:variant>
    </vt:vector>
  </HeadingPairs>
  <TitlesOfParts>
    <vt:vector size="26" baseType="lpstr">
      <vt:lpstr>Arial</vt:lpstr>
      <vt:lpstr>Calibri</vt:lpstr>
      <vt:lpstr>Wingdings</vt:lpstr>
      <vt:lpstr>Тема Office</vt:lpstr>
      <vt:lpstr>AL-FARABI KAZAKH NATIONAL UNIVERSITY</vt:lpstr>
      <vt:lpstr>Презентация PowerPoint</vt:lpstr>
      <vt:lpstr>Lecture plan:</vt:lpstr>
      <vt:lpstr>The purpose of studying the topic :</vt:lpstr>
      <vt:lpstr>Slide 1: What are Global Public Goods?</vt:lpstr>
      <vt:lpstr>What are Global Public Goods?</vt:lpstr>
      <vt:lpstr>S     Why do we need to care?</vt:lpstr>
      <vt:lpstr>Slide 2: What are Global Public Goods?</vt:lpstr>
      <vt:lpstr>        Why do we need to care?</vt:lpstr>
      <vt:lpstr>GPGs are under-delivered </vt:lpstr>
      <vt:lpstr>  Institutions delivering GPGs</vt:lpstr>
      <vt:lpstr>   International Cooperation</vt:lpstr>
      <vt:lpstr>Prerequisites for the formation of a global governance system</vt:lpstr>
      <vt:lpstr> The concept of global political governance</vt:lpstr>
      <vt:lpstr> The concept of global political governance</vt:lpstr>
      <vt:lpstr> The concept of global political governance </vt:lpstr>
      <vt:lpstr>Theories (models) of global governance</vt:lpstr>
      <vt:lpstr>Theories (models) of global governance</vt:lpstr>
      <vt:lpstr>Actors and institutions of global political governance</vt:lpstr>
      <vt:lpstr>Actors and institutions of global political governance</vt:lpstr>
      <vt:lpstr>Actors and institutions of global political governance</vt:lpstr>
      <vt:lpstr>      Materials used in the lecture :  1. С.Л. Удовик. Глобализация: семиотические подходы–М.: “Реф л-бук”, К.: “Ваклер”, 2001. – 480 с. 2. Глобализация и интеграционные процессы в Азиатско-Тихоокеанском регионе (правовое и экономическое исследование). - М.: ИНФРА-М, 2016. - 332 c. 3. Andrew Heywood. Global Politics. Macmillan International Higher Education, 2017 – 616 p.  4. Sheffield Jim, Korotaev Andrey, Grinin Leonid. Globalization: Yesterday, Today, and Tomorrow. Emergent Publication, 2013. — 444 p. 5. Gills, B. K., and Thompson, W. R. (eds.) 2006. Globalization and Global History. London: Routledge.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pc</dc:creator>
  <cp:lastModifiedBy>Абжаппарова Айгуль</cp:lastModifiedBy>
  <cp:revision>42</cp:revision>
  <dcterms:created xsi:type="dcterms:W3CDTF">2019-11-06T03:32:13Z</dcterms:created>
  <dcterms:modified xsi:type="dcterms:W3CDTF">2020-02-28T05:51:39Z</dcterms:modified>
</cp:coreProperties>
</file>